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85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450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83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665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45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83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60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115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33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92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969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2872A-1EAB-4202-9503-DA2F32D2D73F}" type="datetimeFigureOut">
              <a:rPr lang="ru-RU" smtClean="0"/>
              <a:pPr/>
              <a:t>16.11.2023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69C7F-8290-4361-9547-00A5E981AB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08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ользователь\Downloads\i16917618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75856" y="332656"/>
            <a:ext cx="489654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52692" y="364986"/>
            <a:ext cx="605505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МДОУ «Детский сад Солнышко </a:t>
            </a:r>
          </a:p>
          <a:p>
            <a:pPr algn="ctr"/>
            <a:r>
              <a:rPr lang="ru-RU" sz="28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Сонковского</a:t>
            </a:r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Муниципального округа</a:t>
            </a: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Тверской области</a:t>
            </a:r>
            <a:endParaRPr lang="ru-RU" sz="28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39603" y="2779479"/>
            <a:ext cx="7081234" cy="4924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Тема: Учитель – друг, наставник, вдохновитель.</a:t>
            </a:r>
            <a:endParaRPr lang="ru-RU" sz="2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5811078"/>
            <a:ext cx="372550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1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Подготовила:  воспитатель Осипова А.В</a:t>
            </a:r>
            <a:endParaRPr lang="ru-RU" sz="1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8194" name="Picture 2" descr="C:\Users\Пользователь\Downloads\a4b2619f96a3ee1cb7cd769fdaf09996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368" r="68447" b="6332"/>
          <a:stretch/>
        </p:blipFill>
        <p:spPr bwMode="auto">
          <a:xfrm>
            <a:off x="2123728" y="4221088"/>
            <a:ext cx="2885243" cy="204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010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Пользователь\Downloads\1621864633_2-phonoteka_org-p-fon-dlya-prezentatsii-gumanitarnie-n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2" y="44624"/>
            <a:ext cx="8970261" cy="6759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55" y="295227"/>
            <a:ext cx="8676456" cy="625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88090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Пользователь\Downloads\1621864633_2-phonoteka_org-p-fon-dlya-prezentatsii-gumanitarnie-n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4624"/>
            <a:ext cx="8832982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501" y="260648"/>
            <a:ext cx="4055899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664804"/>
            <a:ext cx="4427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sz="2000" b="1" dirty="0"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284984"/>
            <a:ext cx="4636487" cy="31702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24010" y="76470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7030A0"/>
                </a:solidFill>
              </a:rPr>
              <a:t>В нашей школе </a:t>
            </a:r>
            <a:r>
              <a:rPr lang="ru-RU" sz="2000" b="1" dirty="0" smtClean="0">
                <a:solidFill>
                  <a:srgbClr val="7030A0"/>
                </a:solidFill>
              </a:rPr>
              <a:t>трудился  замечательный педагогический </a:t>
            </a:r>
            <a:r>
              <a:rPr lang="ru-RU" sz="2000" b="1" dirty="0">
                <a:solidFill>
                  <a:srgbClr val="7030A0"/>
                </a:solidFill>
              </a:rPr>
              <a:t>коллектив </a:t>
            </a:r>
            <a:r>
              <a:rPr lang="ru-RU" sz="2000" b="1" dirty="0" smtClean="0">
                <a:solidFill>
                  <a:srgbClr val="7030A0"/>
                </a:solidFill>
              </a:rPr>
              <a:t>, </a:t>
            </a:r>
            <a:r>
              <a:rPr lang="ru-RU" sz="2000" b="1" dirty="0">
                <a:solidFill>
                  <a:srgbClr val="7030A0"/>
                </a:solidFill>
              </a:rPr>
              <a:t>все они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мастера своего дела.</a:t>
            </a:r>
          </a:p>
          <a:p>
            <a:pPr algn="ctr"/>
            <a:r>
              <a:rPr lang="ru-RU" sz="2000" b="1" dirty="0">
                <a:solidFill>
                  <a:srgbClr val="7030A0"/>
                </a:solidFill>
              </a:rPr>
              <a:t>Каждый из них чей- то любимый учитель. Я хочу рассказать о своём…</a:t>
            </a:r>
          </a:p>
        </p:txBody>
      </p:sp>
    </p:spTree>
    <p:extLst>
      <p:ext uri="{BB962C8B-B14F-4D97-AF65-F5344CB8AC3E}">
        <p14:creationId xmlns:p14="http://schemas.microsoft.com/office/powerpoint/2010/main" val="26436021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ользователь\Downloads\1621864633_2-phonoteka_org-p-fon-dlya-prezentatsii-gumanitarnie-n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4" y="32788"/>
            <a:ext cx="9056563" cy="670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79712" y="260648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Таким особо значимым для меня человеком стала моя  учительница , классная мама – </a:t>
            </a:r>
            <a:r>
              <a:rPr lang="ru-RU" sz="2400" b="1" dirty="0" err="1" smtClean="0">
                <a:solidFill>
                  <a:srgbClr val="7030A0"/>
                </a:solidFill>
              </a:rPr>
              <a:t>Волощенко</a:t>
            </a:r>
            <a:r>
              <a:rPr lang="ru-RU" sz="2400" b="1" dirty="0" smtClean="0">
                <a:solidFill>
                  <a:srgbClr val="7030A0"/>
                </a:solidFill>
              </a:rPr>
              <a:t> Юлия  </a:t>
            </a:r>
            <a:r>
              <a:rPr lang="ru-RU" sz="2400" b="1" dirty="0">
                <a:solidFill>
                  <a:srgbClr val="7030A0"/>
                </a:solidFill>
              </a:rPr>
              <a:t>Викторовна…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348880"/>
            <a:ext cx="2435205" cy="3720423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3" y="1801142"/>
            <a:ext cx="2991871" cy="460287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976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ownloads\1621864633_2-phonoteka_org-p-fon-dlya-prezentatsii-gumanitarnie-n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47" y="44624"/>
            <a:ext cx="8928993" cy="669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10658" y="4766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За любовь к детям, трудолюбие, профессионализм имеет много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наград 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696" y="1704863"/>
            <a:ext cx="4572000" cy="40626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Награждена: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7030A0"/>
                </a:solidFill>
              </a:rPr>
              <a:t>Грамотой </a:t>
            </a:r>
            <a:r>
              <a:rPr lang="ru-RU" sz="2000" b="1" dirty="0">
                <a:solidFill>
                  <a:srgbClr val="7030A0"/>
                </a:solidFill>
              </a:rPr>
              <a:t>Отдела образования, администрации </a:t>
            </a:r>
            <a:r>
              <a:rPr lang="ru-RU" sz="2000" b="1" dirty="0" err="1">
                <a:solidFill>
                  <a:srgbClr val="7030A0"/>
                </a:solidFill>
              </a:rPr>
              <a:t>Сонковского</a:t>
            </a:r>
            <a:r>
              <a:rPr lang="ru-RU" sz="2000" b="1" dirty="0">
                <a:solidFill>
                  <a:srgbClr val="7030A0"/>
                </a:solidFill>
              </a:rPr>
              <a:t> района;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7030A0"/>
                </a:solidFill>
              </a:rPr>
              <a:t>Грамотами </a:t>
            </a:r>
            <a:r>
              <a:rPr lang="ru-RU" sz="2000" b="1" dirty="0">
                <a:solidFill>
                  <a:srgbClr val="7030A0"/>
                </a:solidFill>
              </a:rPr>
              <a:t>Отдела образования, администрации </a:t>
            </a:r>
            <a:r>
              <a:rPr lang="ru-RU" sz="2000" b="1" dirty="0" err="1">
                <a:solidFill>
                  <a:srgbClr val="7030A0"/>
                </a:solidFill>
              </a:rPr>
              <a:t>Бежецкого</a:t>
            </a:r>
            <a:r>
              <a:rPr lang="ru-RU" sz="2000" b="1" dirty="0">
                <a:solidFill>
                  <a:srgbClr val="7030A0"/>
                </a:solidFill>
              </a:rPr>
              <a:t> района</a:t>
            </a:r>
            <a:r>
              <a:rPr lang="ru-RU" sz="2000" b="1" dirty="0" smtClean="0">
                <a:solidFill>
                  <a:srgbClr val="7030A0"/>
                </a:solidFill>
              </a:rPr>
              <a:t>,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7030A0"/>
                </a:solidFill>
              </a:rPr>
              <a:t> </a:t>
            </a:r>
            <a:r>
              <a:rPr lang="ru-RU" sz="2000" b="1" dirty="0">
                <a:solidFill>
                  <a:srgbClr val="7030A0"/>
                </a:solidFill>
              </a:rPr>
              <a:t>Благодарственными письмами администрации МОУ СОШ №3,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7030A0"/>
                </a:solidFill>
              </a:rPr>
              <a:t>Благодарственным </a:t>
            </a:r>
            <a:r>
              <a:rPr lang="ru-RU" sz="2000" b="1" dirty="0">
                <a:solidFill>
                  <a:srgbClr val="7030A0"/>
                </a:solidFill>
              </a:rPr>
              <a:t>письмом Главы администрации </a:t>
            </a:r>
            <a:r>
              <a:rPr lang="ru-RU" sz="2000" b="1" dirty="0" err="1">
                <a:solidFill>
                  <a:srgbClr val="7030A0"/>
                </a:solidFill>
              </a:rPr>
              <a:t>Бежецкого</a:t>
            </a:r>
            <a:r>
              <a:rPr lang="ru-RU" sz="2000" b="1" dirty="0">
                <a:solidFill>
                  <a:srgbClr val="7030A0"/>
                </a:solidFill>
              </a:rPr>
              <a:t> района,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rgbClr val="7030A0"/>
                </a:solidFill>
              </a:rPr>
              <a:t>Почётными </a:t>
            </a:r>
            <a:r>
              <a:rPr lang="ru-RU" sz="2000" b="1" dirty="0">
                <a:solidFill>
                  <a:srgbClr val="7030A0"/>
                </a:solidFill>
              </a:rPr>
              <a:t>Грамотами Главы </a:t>
            </a:r>
            <a:r>
              <a:rPr lang="ru-RU" sz="2000" b="1" dirty="0" err="1">
                <a:solidFill>
                  <a:srgbClr val="7030A0"/>
                </a:solidFill>
              </a:rPr>
              <a:t>Бежецкого</a:t>
            </a:r>
            <a:r>
              <a:rPr lang="ru-RU" sz="2000" b="1" dirty="0">
                <a:solidFill>
                  <a:srgbClr val="7030A0"/>
                </a:solidFill>
              </a:rPr>
              <a:t> района.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2" t="35138" r="19610" b="4964"/>
          <a:stretch/>
        </p:blipFill>
        <p:spPr bwMode="auto">
          <a:xfrm>
            <a:off x="6228184" y="3933056"/>
            <a:ext cx="2647019" cy="256642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0608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ользователь\Downloads\1621864633_2-phonoteka_org-p-fon-dlya-prezentatsii-gumanitarnie-n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" y="70508"/>
            <a:ext cx="9074976" cy="678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36896"/>
            <a:ext cx="2376264" cy="316835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38929" y="90872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7030A0"/>
                </a:solidFill>
              </a:rPr>
              <a:t>Быть  </a:t>
            </a:r>
            <a:r>
              <a:rPr lang="ru-RU" sz="2800" b="1" dirty="0">
                <a:solidFill>
                  <a:srgbClr val="7030A0"/>
                </a:solidFill>
              </a:rPr>
              <a:t>дочкой учительницы — огромная </a:t>
            </a:r>
            <a:r>
              <a:rPr lang="ru-RU" sz="2800" b="1" dirty="0" smtClean="0">
                <a:solidFill>
                  <a:srgbClr val="7030A0"/>
                </a:solidFill>
              </a:rPr>
              <a:t>ответственность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434" y="3574247"/>
            <a:ext cx="2376264" cy="316835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643550"/>
            <a:ext cx="2088232" cy="3132348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1089"/>
            <a:ext cx="2295867" cy="3061156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6992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ользователь\Downloads\1621864633_2-phonoteka_org-p-fon-dlya-prezentatsii-gumanitarnie-n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5581"/>
            <a:ext cx="8951979" cy="679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40466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Каков ребёнок в игре, таков во многом он будет в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работе, когда вырастет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        А.С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. Макаренко</a:t>
            </a:r>
          </a:p>
        </p:txBody>
      </p:sp>
      <p:pic>
        <p:nvPicPr>
          <p:cNvPr id="6149" name="Picture 5" descr="F:\mhp0L-yl8EAxpG2wJBmfveKmzAQ-9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448" y="4701452"/>
            <a:ext cx="2736304" cy="1990661"/>
          </a:xfrm>
          <a:prstGeom prst="rect">
            <a:avLst/>
          </a:prstGeom>
          <a:noFill/>
          <a:effectLst>
            <a:glow rad="101600">
              <a:schemeClr val="accent2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99992" y="1635117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7030A0"/>
                </a:solidFill>
              </a:rPr>
              <a:t>Мы вместе участвовали во всех возможных олимпиадах, конкурсах и проектах.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Любое школьное мероприятие, проходившее под </a:t>
            </a:r>
            <a:r>
              <a:rPr lang="ru-RU" sz="2000" b="1" dirty="0" smtClean="0">
                <a:solidFill>
                  <a:srgbClr val="7030A0"/>
                </a:solidFill>
              </a:rPr>
              <a:t>ее </a:t>
            </a:r>
            <a:r>
              <a:rPr lang="ru-RU" sz="2000" b="1" dirty="0">
                <a:solidFill>
                  <a:srgbClr val="7030A0"/>
                </a:solidFill>
              </a:rPr>
              <a:t>руководством, было красочным, интересным и торжественным</a:t>
            </a:r>
            <a:r>
              <a:rPr lang="ru-RU" dirty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881886"/>
            <a:ext cx="2915816" cy="194886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Пользователь\Downloads\IMG-20220407-WA000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2" r="14691" b="7215"/>
          <a:stretch/>
        </p:blipFill>
        <p:spPr bwMode="auto">
          <a:xfrm>
            <a:off x="1755789" y="1380436"/>
            <a:ext cx="2304256" cy="3272700"/>
          </a:xfrm>
          <a:prstGeom prst="rect">
            <a:avLst/>
          </a:prstGeom>
          <a:noFill/>
          <a:effectLst>
            <a:glow rad="101600">
              <a:srgbClr val="FF0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82455"/>
            <a:ext cx="3159615" cy="2175545"/>
          </a:xfrm>
          <a:prstGeom prst="rect">
            <a:avLst/>
          </a:prstGeom>
          <a:noFill/>
          <a:ln>
            <a:noFill/>
          </a:ln>
          <a:effectLst>
            <a:glow rad="101600">
              <a:srgbClr val="FFFF00">
                <a:alpha val="60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68399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ользователь\Downloads\1621864633_2-phonoteka_org-p-fon-dlya-prezentatsii-gumanitarnie-n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48"/>
            <a:ext cx="9114413" cy="680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882" y="4000504"/>
            <a:ext cx="3549118" cy="2661839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Пользователь\Downloads\iVgX2z0XAf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476900"/>
            <a:ext cx="3707904" cy="2381100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2428868"/>
            <a:ext cx="3030537" cy="204311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85728"/>
            <a:ext cx="3322637" cy="277336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71934" y="1"/>
            <a:ext cx="507206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«Ищите себе такого наставника,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который уже добился того,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о чём мечтаете вы.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Ищите наставника, который уже стал тем, кем бы вы желали видеть себя» 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          </a:t>
            </a:r>
            <a:r>
              <a:rPr lang="ru-RU" sz="2000" b="1" dirty="0" err="1" smtClean="0">
                <a:solidFill>
                  <a:srgbClr val="002060"/>
                </a:solidFill>
              </a:rPr>
              <a:t>Ренди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Гейдж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0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ользователь\Downloads\1621864633_2-phonoteka_org-p-fon-dlya-prezentatsii-gumanitarnie-n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5" y="44624"/>
            <a:ext cx="9025003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ользователь\Downloads\slide_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80374"/>
            <a:ext cx="7596336" cy="569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98496"/>
            <a:ext cx="2830077" cy="57949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33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ользователь\Downloads\1621864633_2-phonoteka_org-p-fon-dlya-prezentatsii-gumanitarnie-nauk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0" y="42386"/>
            <a:ext cx="9025003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73016"/>
            <a:ext cx="4320480" cy="284375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4826"/>
            <a:ext cx="3655201" cy="320819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205" y="4437112"/>
            <a:ext cx="3342503" cy="207861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290477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</a:rPr>
              <a:t>Школа – это не только знания, но и тепло, которое остается с нами на протяжении всей жизни. </a:t>
            </a:r>
          </a:p>
        </p:txBody>
      </p:sp>
    </p:spTree>
    <p:extLst>
      <p:ext uri="{BB962C8B-B14F-4D97-AF65-F5344CB8AC3E}">
        <p14:creationId xmlns:p14="http://schemas.microsoft.com/office/powerpoint/2010/main" val="107410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315</TotalTime>
  <Words>231</Words>
  <Application>Microsoft Office PowerPoint</Application>
  <PresentationFormat>Экран (4:3)</PresentationFormat>
  <Paragraphs>47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iRBiS</cp:lastModifiedBy>
  <cp:revision>30</cp:revision>
  <dcterms:created xsi:type="dcterms:W3CDTF">2023-11-04T15:09:51Z</dcterms:created>
  <dcterms:modified xsi:type="dcterms:W3CDTF">2023-11-16T09:45:05Z</dcterms:modified>
</cp:coreProperties>
</file>