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57" r:id="rId3"/>
    <p:sldId id="258" r:id="rId4"/>
    <p:sldId id="290" r:id="rId5"/>
    <p:sldId id="260" r:id="rId6"/>
    <p:sldId id="262" r:id="rId7"/>
    <p:sldId id="285" r:id="rId8"/>
    <p:sldId id="286" r:id="rId9"/>
    <p:sldId id="287" r:id="rId10"/>
    <p:sldId id="288" r:id="rId11"/>
    <p:sldId id="280" r:id="rId12"/>
  </p:sldIdLst>
  <p:sldSz cx="9144000" cy="6858000" type="screen4x3"/>
  <p:notesSz cx="6669088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08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FE851C-A616-4B9D-9D4A-8F988505C051}" type="datetimeFigureOut">
              <a:rPr lang="ru-RU"/>
              <a:pPr>
                <a:defRPr/>
              </a:pPr>
              <a:t>20.10.2023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115EBE-1048-4E6B-9846-E073C80F1A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9F248A-5BD8-4123-8AA1-D47C6DCFD560}" type="datetimeFigureOut">
              <a:rPr lang="ru-RU"/>
              <a:pPr>
                <a:defRPr/>
              </a:pPr>
              <a:t>20.10.2023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46DE39-8E19-483E-9586-56BC7ADAF0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42FFC0-40AE-4E7A-8988-15A690274988}" type="datetimeFigureOut">
              <a:rPr lang="ru-RU"/>
              <a:pPr>
                <a:defRPr/>
              </a:pPr>
              <a:t>20.10.2023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2B5D92-A2FA-4A49-92BB-276041F264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F35284-95E2-4C6F-93E0-028324E3525C}" type="datetimeFigureOut">
              <a:rPr lang="ru-RU"/>
              <a:pPr>
                <a:defRPr/>
              </a:pPr>
              <a:t>20.10.2023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0928C3-B6E0-4FC0-A608-A7C01DB0B1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071B70-C89C-4FB3-98A8-F2D22B926D87}" type="datetimeFigureOut">
              <a:rPr lang="ru-RU"/>
              <a:pPr>
                <a:defRPr/>
              </a:pPr>
              <a:t>20.10.2023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E21E0B-36FE-4110-8A48-DFF0EEC089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50031C-4A1B-4A65-96C3-4E586C80E404}" type="datetimeFigureOut">
              <a:rPr lang="ru-RU"/>
              <a:pPr>
                <a:defRPr/>
              </a:pPr>
              <a:t>20.10.2023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F5B22F-19EE-49D4-BF25-16D3AEA4D1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37B196-317C-4A50-8626-E3EB987CA7BE}" type="datetimeFigureOut">
              <a:rPr lang="ru-RU"/>
              <a:pPr>
                <a:defRPr/>
              </a:pPr>
              <a:t>20.10.2023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985668-6A96-4E07-8571-B462BE5292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BDEF20-302C-4250-823F-93827DAED5D3}" type="datetimeFigureOut">
              <a:rPr lang="ru-RU"/>
              <a:pPr>
                <a:defRPr/>
              </a:pPr>
              <a:t>20.10.2023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1A992A-3C21-41EA-B181-FD84E31A38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5286C8-1C48-4AD1-82B5-7A84C6321522}" type="datetimeFigureOut">
              <a:rPr lang="ru-RU"/>
              <a:pPr>
                <a:defRPr/>
              </a:pPr>
              <a:t>20.10.2023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6CDA3C-AB1A-45B8-9605-506DDEE097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AA3E2A-EAD8-4499-B89B-2AAA7703F390}" type="datetimeFigureOut">
              <a:rPr lang="ru-RU"/>
              <a:pPr>
                <a:defRPr/>
              </a:pPr>
              <a:t>20.10.2023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4CA2A7-57BC-4BC2-9670-7CF227A95D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E829C9-355F-49FB-A489-32FF45625D09}" type="datetimeFigureOut">
              <a:rPr lang="ru-RU"/>
              <a:pPr>
                <a:defRPr/>
              </a:pPr>
              <a:t>20.10.2023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1CB66F-48A2-4A9F-92F9-06B0B99C4A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6317CC8-0566-4C20-A24C-3F73484CDE52}" type="datetimeFigureOut">
              <a:rPr lang="ru-RU"/>
              <a:pPr>
                <a:defRPr/>
              </a:pPr>
              <a:t>20.10.2023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82FE5A6-AB7C-410C-B2E7-CC37EBFA5C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Dmetrei\Desktop\фон для презентаций\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4848" y="27384"/>
            <a:ext cx="9168848" cy="6858000"/>
          </a:xfrm>
          <a:prstGeom prst="rect">
            <a:avLst/>
          </a:prstGeom>
          <a:noFill/>
        </p:spPr>
      </p:pic>
      <p:pic>
        <p:nvPicPr>
          <p:cNvPr id="5" name="Picture 2" descr="C:\Users\Dmetrei\Desktop\фон для презентаций\1357496615_4-angelochka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2420888"/>
            <a:ext cx="4645180" cy="4039287"/>
          </a:xfrm>
          <a:prstGeom prst="rect">
            <a:avLst/>
          </a:prstGeom>
          <a:noFill/>
        </p:spPr>
      </p:pic>
      <p:sp>
        <p:nvSpPr>
          <p:cNvPr id="4" name="Скругленный прямоугольник 3"/>
          <p:cNvSpPr/>
          <p:nvPr/>
        </p:nvSpPr>
        <p:spPr>
          <a:xfrm>
            <a:off x="323528" y="260648"/>
            <a:ext cx="8496944" cy="3643908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Облако 6"/>
          <p:cNvSpPr/>
          <p:nvPr/>
        </p:nvSpPr>
        <p:spPr>
          <a:xfrm>
            <a:off x="395536" y="260648"/>
            <a:ext cx="8424936" cy="3600400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400" dirty="0" smtClean="0">
              <a:solidFill>
                <a:schemeClr val="tx1"/>
              </a:solidFill>
              <a:latin typeface="+mj-lt"/>
            </a:endParaRPr>
          </a:p>
          <a:p>
            <a:pPr algn="ctr"/>
            <a:r>
              <a:rPr lang="ru-RU" sz="4000" dirty="0" smtClean="0">
                <a:solidFill>
                  <a:schemeClr val="tx1"/>
                </a:solidFill>
                <a:latin typeface="+mj-lt"/>
              </a:rPr>
              <a:t>Организация работы  по духовно-нравственному</a:t>
            </a:r>
          </a:p>
          <a:p>
            <a:pPr algn="ctr"/>
            <a:r>
              <a:rPr lang="ru-RU" sz="4000" dirty="0" smtClean="0">
                <a:solidFill>
                  <a:schemeClr val="tx1"/>
                </a:solidFill>
                <a:latin typeface="+mj-lt"/>
              </a:rPr>
              <a:t>воспитанию детей в </a:t>
            </a:r>
            <a:r>
              <a:rPr lang="ru-RU" sz="4000" dirty="0" smtClean="0">
                <a:solidFill>
                  <a:schemeClr val="tx1"/>
                </a:solidFill>
                <a:latin typeface="+mj-lt"/>
              </a:rPr>
              <a:t>ДОУ «Добрый мир»</a:t>
            </a:r>
            <a:endParaRPr lang="ru-RU" sz="40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Блок-схема: знак завершения 5"/>
          <p:cNvSpPr/>
          <p:nvPr/>
        </p:nvSpPr>
        <p:spPr>
          <a:xfrm>
            <a:off x="4067944" y="6254552"/>
            <a:ext cx="4929222" cy="414808"/>
          </a:xfrm>
          <a:prstGeom prst="flowChartTermina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Воспитатель: Кузнецова Т.В.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лако 2"/>
          <p:cNvSpPr/>
          <p:nvPr/>
        </p:nvSpPr>
        <p:spPr>
          <a:xfrm>
            <a:off x="107504" y="3717032"/>
            <a:ext cx="4677132" cy="2000264"/>
          </a:xfrm>
          <a:prstGeom prst="cloud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i="1" dirty="0" smtClean="0">
                <a:solidFill>
                  <a:schemeClr val="tx1"/>
                </a:solidFill>
              </a:rPr>
              <a:t>МДОУ «Детский сад Солнышко»</a:t>
            </a:r>
            <a:endParaRPr lang="ru-RU" sz="3200" i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672" y="-185022"/>
            <a:ext cx="9144000" cy="685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духов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3098455"/>
            <a:ext cx="5206860" cy="3295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 flipH="1">
            <a:off x="683568" y="33681"/>
            <a:ext cx="878497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/>
              <a:t>«Если ты думаешь на год вперёд-посади семя,</a:t>
            </a:r>
          </a:p>
          <a:p>
            <a:r>
              <a:rPr lang="ru-RU" sz="2400" b="1" i="1" dirty="0" smtClean="0"/>
              <a:t>Если ты думаешь на десятилетия вперёд-посади дерево,</a:t>
            </a:r>
          </a:p>
          <a:p>
            <a:r>
              <a:rPr lang="ru-RU" sz="2400" b="1" i="1" dirty="0" smtClean="0"/>
              <a:t>Если ты думаешь на век вперёд- воспитай человека»</a:t>
            </a:r>
          </a:p>
          <a:p>
            <a:endParaRPr lang="ru-RU" sz="2400" b="1" i="1" dirty="0" smtClean="0"/>
          </a:p>
          <a:p>
            <a:r>
              <a:rPr lang="ru-RU" dirty="0"/>
              <a:t> </a:t>
            </a:r>
            <a:r>
              <a:rPr lang="ru-RU" dirty="0" smtClean="0"/>
              <a:t>                                                              Восточная мудрость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5252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99774" y="3244334"/>
            <a:ext cx="31444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pitchFamily="34" charset="0"/>
              </a:rPr>
              <a:t>СПАСИБО ЗА ВНИМАНИЕ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712"/>
            <a:ext cx="9144000" cy="685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999774" y="1196752"/>
            <a:ext cx="459656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pitchFamily="34" charset="0"/>
              </a:rPr>
              <a:t>СПАСИБО</a:t>
            </a:r>
          </a:p>
          <a:p>
            <a:r>
              <a:rPr lang="ru-RU" sz="36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pitchFamily="34" charset="0"/>
              </a:rPr>
              <a:t> </a:t>
            </a:r>
            <a:r>
              <a:rPr lang="ru-RU" sz="3600" b="1" i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pitchFamily="34" charset="0"/>
              </a:rPr>
              <a:t>ЗА </a:t>
            </a:r>
            <a:endParaRPr lang="ru-RU" sz="3600" b="1" i="1" dirty="0" smtClean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Arial" pitchFamily="34" charset="0"/>
            </a:endParaRPr>
          </a:p>
          <a:p>
            <a:r>
              <a:rPr lang="ru-RU" sz="36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pitchFamily="34" charset="0"/>
              </a:rPr>
              <a:t>ВНИМАНИЕ</a:t>
            </a:r>
            <a:endParaRPr lang="ru-RU" sz="36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Заголовок 3"/>
          <p:cNvSpPr>
            <a:spLocks/>
          </p:cNvSpPr>
          <p:nvPr/>
        </p:nvSpPr>
        <p:spPr bwMode="auto">
          <a:xfrm>
            <a:off x="971600" y="188640"/>
            <a:ext cx="7488237" cy="1228725"/>
          </a:xfrm>
          <a:prstGeom prst="rect">
            <a:avLst/>
          </a:prstGeom>
          <a:noFill/>
          <a:ln w="9525">
            <a:solidFill>
              <a:srgbClr val="92D050">
                <a:alpha val="47842"/>
              </a:srgbClr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800" b="1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Программа «Добрый мир» разработана в соответствие с Федеральным законом</a:t>
            </a:r>
            <a:br>
              <a:rPr lang="ru-RU" sz="2800" b="1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«Об образовании»</a:t>
            </a:r>
          </a:p>
        </p:txBody>
      </p:sp>
      <p:sp>
        <p:nvSpPr>
          <p:cNvPr id="14339" name="Заголовок 3"/>
          <p:cNvSpPr>
            <a:spLocks/>
          </p:cNvSpPr>
          <p:nvPr/>
        </p:nvSpPr>
        <p:spPr bwMode="auto">
          <a:xfrm>
            <a:off x="251520" y="1340768"/>
            <a:ext cx="3960440" cy="5157191"/>
          </a:xfrm>
          <a:prstGeom prst="rect">
            <a:avLst/>
          </a:prstGeom>
          <a:noFill/>
          <a:ln w="9525">
            <a:solidFill>
              <a:srgbClr val="CCFFCC">
                <a:alpha val="47842"/>
              </a:srgbClr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500" b="1" dirty="0">
                <a:latin typeface="Times New Roman" pitchFamily="18" charset="0"/>
                <a:cs typeface="Times New Roman" pitchFamily="18" charset="0"/>
              </a:rPr>
              <a:t>Она является дополнением основных общеобразовательных программ дошкольного образования и ориентирована на детей 5-7летнего возраста с целью воспитания </a:t>
            </a:r>
            <a:endParaRPr lang="ru-RU" sz="25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духовно-нравственной </a:t>
            </a:r>
            <a:r>
              <a:rPr lang="ru-RU" sz="2500" b="1" dirty="0">
                <a:latin typeface="Times New Roman" pitchFamily="18" charset="0"/>
                <a:cs typeface="Times New Roman" pitchFamily="18" charset="0"/>
              </a:rPr>
              <a:t>культуры.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лако 4"/>
          <p:cNvSpPr/>
          <p:nvPr/>
        </p:nvSpPr>
        <p:spPr>
          <a:xfrm rot="21189369">
            <a:off x="3054661" y="5610183"/>
            <a:ext cx="2845868" cy="1291950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4" descr="C:\Users\Dmetrei\Desktop\фон для презентаций\02 (1)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419872" y="5877272"/>
            <a:ext cx="1071570" cy="714380"/>
          </a:xfrm>
          <a:prstGeom prst="rect">
            <a:avLst/>
          </a:prstGeom>
          <a:noFill/>
        </p:spPr>
      </p:pic>
      <p:pic>
        <p:nvPicPr>
          <p:cNvPr id="7" name="Picture 3" descr="C:\Users\Dmetrei\Desktop\фон для презентаций\08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499992" y="5805264"/>
            <a:ext cx="886563" cy="71438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</p:pic>
      <p:pic>
        <p:nvPicPr>
          <p:cNvPr id="8" name="Picture 2" descr="Shoppi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64088" y="1556792"/>
            <a:ext cx="3279224" cy="44679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Заголовок 3"/>
          <p:cNvSpPr>
            <a:spLocks/>
          </p:cNvSpPr>
          <p:nvPr/>
        </p:nvSpPr>
        <p:spPr bwMode="auto">
          <a:xfrm>
            <a:off x="250825" y="1412875"/>
            <a:ext cx="8534400" cy="3457575"/>
          </a:xfrm>
          <a:prstGeom prst="rect">
            <a:avLst/>
          </a:prstGeom>
          <a:noFill/>
          <a:ln w="9525">
            <a:solidFill>
              <a:srgbClr val="92D050">
                <a:alpha val="47842"/>
              </a:srgbClr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260648"/>
            <a:ext cx="8496944" cy="486287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850" eaLnBrk="0" fontAlgn="t" hangingPunct="0"/>
            <a:r>
              <a:rPr lang="ru-RU" sz="2400" b="1" i="1" dirty="0" smtClean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Духовность –</a:t>
            </a:r>
            <a:r>
              <a:rPr lang="ru-RU" sz="2400" b="1" i="1" dirty="0" smtClean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свойство души, состоящее в преобладании духовных, нравственных и интеллектуальных интересов над материальными.</a:t>
            </a:r>
          </a:p>
          <a:p>
            <a:pPr indent="450850" eaLnBrk="0" fontAlgn="t" hangingPunct="0"/>
            <a:r>
              <a:rPr lang="ru-RU" sz="2400" b="1" i="1" dirty="0" smtClean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Нравственность – </a:t>
            </a:r>
            <a:r>
              <a:rPr lang="ru-RU" sz="2400" b="1" i="1" dirty="0" smtClean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принятие на себя ответственности за свои поступки, то есть действовать согласно своей совести.</a:t>
            </a:r>
          </a:p>
          <a:p>
            <a:pPr indent="450850" eaLnBrk="0" fontAlgn="t" hangingPunct="0"/>
            <a:r>
              <a:rPr lang="ru-RU" sz="2400" b="1" i="1" dirty="0" smtClean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Духовно-нравственное воспитание</a:t>
            </a:r>
            <a:r>
              <a:rPr lang="ru-RU" sz="2400" dirty="0" smtClean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– </a:t>
            </a:r>
            <a:r>
              <a:rPr lang="ru-RU" sz="2400" b="1" dirty="0" smtClean="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педагогически организованный процесс усвоения и принятия обучающихся базовых национальных ценностей, освоение системы общечеловеческих ценностей и культурных, духовных и нравственных ценностей многонационального народа Российской Федерации. </a:t>
            </a:r>
          </a:p>
          <a:p>
            <a:pPr indent="450850" eaLnBrk="0" fontAlgn="t" hangingPunct="0"/>
            <a:endParaRPr lang="ru-RU" sz="2200" dirty="0"/>
          </a:p>
        </p:txBody>
      </p:sp>
      <p:sp>
        <p:nvSpPr>
          <p:cNvPr id="5" name="Стрелка вниз 4"/>
          <p:cNvSpPr/>
          <p:nvPr/>
        </p:nvSpPr>
        <p:spPr>
          <a:xfrm>
            <a:off x="3779912" y="5157192"/>
            <a:ext cx="6096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123728" y="5661248"/>
            <a:ext cx="4267200" cy="6858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FF0000"/>
                </a:solidFill>
              </a:rPr>
              <a:t>Педагог-Ребенок-Родитель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27433"/>
            <a:ext cx="9144000" cy="685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683568" y="-248930"/>
            <a:ext cx="8136904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ctr" eaLnBrk="0" hangingPunct="0"/>
            <a:endParaRPr lang="ru-RU" sz="2000" b="1" dirty="0" smtClean="0">
              <a:solidFill>
                <a:srgbClr val="FF0000"/>
              </a:solidFill>
              <a:cs typeface="Times New Roman" pitchFamily="18" charset="0"/>
            </a:endParaRPr>
          </a:p>
          <a:p>
            <a:pPr indent="450850" algn="ctr" eaLnBrk="0" hangingPunct="0"/>
            <a:endParaRPr lang="ru-RU" sz="2000" b="1" dirty="0">
              <a:solidFill>
                <a:srgbClr val="FF0000"/>
              </a:solidFill>
              <a:cs typeface="Times New Roman" pitchFamily="18" charset="0"/>
            </a:endParaRPr>
          </a:p>
          <a:p>
            <a:pPr indent="450850" algn="ctr" eaLnBrk="0" hangingPunct="0"/>
            <a:endParaRPr lang="ru-RU" sz="2000" b="1" dirty="0">
              <a:solidFill>
                <a:srgbClr val="FF0000"/>
              </a:solidFill>
              <a:cs typeface="Times New Roman" pitchFamily="18" charset="0"/>
            </a:endParaRPr>
          </a:p>
          <a:p>
            <a:pPr indent="450850" algn="ctr" eaLnBrk="0" hangingPunct="0"/>
            <a:r>
              <a:rPr lang="ru-RU" sz="2000" b="1" dirty="0" smtClean="0">
                <a:solidFill>
                  <a:srgbClr val="FF0000"/>
                </a:solidFill>
                <a:cs typeface="Times New Roman" pitchFamily="18" charset="0"/>
              </a:rPr>
              <a:t>Задачи </a:t>
            </a:r>
            <a:r>
              <a:rPr lang="ru-RU" sz="2000" b="1" dirty="0">
                <a:solidFill>
                  <a:srgbClr val="FF0000"/>
                </a:solidFill>
                <a:cs typeface="Times New Roman" pitchFamily="18" charset="0"/>
              </a:rPr>
              <a:t>духовно-нравственного воспитания</a:t>
            </a:r>
          </a:p>
          <a:p>
            <a:pPr indent="450850" eaLnBrk="0" hangingPunct="0"/>
            <a:r>
              <a:rPr lang="ru-RU" sz="2000" dirty="0">
                <a:solidFill>
                  <a:srgbClr val="000000"/>
                </a:solidFill>
                <a:cs typeface="Times New Roman" pitchFamily="18" charset="0"/>
              </a:rPr>
              <a:t>-формирование национальных базовых ценностей, через духовно-нравственное</a:t>
            </a:r>
            <a:r>
              <a:rPr lang="ru-RU" sz="2000" b="1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cs typeface="Times New Roman" pitchFamily="18" charset="0"/>
              </a:rPr>
              <a:t>воспитание  личности ребенка как гражданина России;</a:t>
            </a:r>
            <a:endParaRPr lang="ru-RU" sz="2000" dirty="0">
              <a:solidFill>
                <a:srgbClr val="000000"/>
              </a:solidFill>
            </a:endParaRPr>
          </a:p>
          <a:p>
            <a:pPr indent="450850" eaLnBrk="0" hangingPunct="0"/>
            <a:r>
              <a:rPr lang="ru-RU" sz="2000" dirty="0">
                <a:solidFill>
                  <a:srgbClr val="000000"/>
                </a:solidFill>
                <a:cs typeface="Times New Roman" pitchFamily="18" charset="0"/>
              </a:rPr>
              <a:t>-расширение социального опыта, принятия общепринятых норм и правил жизни через организацию игровой, проектной деятельности, вовлечение родителей в процесс социализации детей;</a:t>
            </a:r>
            <a:endParaRPr lang="ru-RU" sz="2000" dirty="0">
              <a:solidFill>
                <a:srgbClr val="000000"/>
              </a:solidFill>
            </a:endParaRPr>
          </a:p>
          <a:p>
            <a:pPr indent="450850" eaLnBrk="0" hangingPunct="0"/>
            <a:r>
              <a:rPr lang="ru-RU" sz="2000" dirty="0">
                <a:solidFill>
                  <a:srgbClr val="000000"/>
                </a:solidFill>
                <a:cs typeface="Times New Roman" pitchFamily="18" charset="0"/>
              </a:rPr>
              <a:t> - формирование начальных основ сотрудничества  в триаде педагог-ребенок – родитель в процессе игрового взаимодействия в ведущей деятельности каждого возрастного этапа:</a:t>
            </a:r>
          </a:p>
          <a:p>
            <a:pPr indent="450850" eaLnBrk="0" hangingPunct="0">
              <a:buFontTx/>
              <a:buChar char="-"/>
            </a:pPr>
            <a:r>
              <a:rPr lang="ru-RU" sz="2000" dirty="0">
                <a:solidFill>
                  <a:srgbClr val="000000"/>
                </a:solidFill>
                <a:cs typeface="Times New Roman" pitchFamily="18" charset="0"/>
              </a:rPr>
              <a:t>раннее детство -  общение и предметная деятельность,                 </a:t>
            </a:r>
          </a:p>
          <a:p>
            <a:pPr indent="450850" eaLnBrk="0" hangingPunct="0">
              <a:buFontTx/>
              <a:buChar char="-"/>
            </a:pPr>
            <a:r>
              <a:rPr lang="ru-RU" sz="2000" dirty="0">
                <a:solidFill>
                  <a:srgbClr val="000000"/>
                </a:solidFill>
                <a:cs typeface="Times New Roman" pitchFamily="18" charset="0"/>
              </a:rPr>
              <a:t>дошкольное детство – общение и игра;</a:t>
            </a:r>
            <a:endParaRPr lang="ru-RU" sz="2000" dirty="0">
              <a:solidFill>
                <a:srgbClr val="000000"/>
              </a:solidFill>
            </a:endParaRPr>
          </a:p>
          <a:p>
            <a:pPr indent="450850" eaLnBrk="0" hangingPunct="0"/>
            <a:r>
              <a:rPr lang="ru-RU" sz="2000" dirty="0">
                <a:solidFill>
                  <a:srgbClr val="000000"/>
                </a:solidFill>
                <a:cs typeface="Times New Roman" pitchFamily="18" charset="0"/>
              </a:rPr>
              <a:t>- становление творческого начала, развитие воображения ребенка посредством вовлечения его в активный процесс познания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034999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TextBox 3"/>
          <p:cNvSpPr txBox="1">
            <a:spLocks noChangeArrowheads="1"/>
          </p:cNvSpPr>
          <p:nvPr/>
        </p:nvSpPr>
        <p:spPr bwMode="auto">
          <a:xfrm>
            <a:off x="323850" y="620713"/>
            <a:ext cx="8569325" cy="461665"/>
          </a:xfrm>
          <a:prstGeom prst="rect">
            <a:avLst/>
          </a:prstGeom>
          <a:noFill/>
          <a:ln w="9525">
            <a:solidFill>
              <a:srgbClr val="92D050">
                <a:alpha val="59999"/>
              </a:srgb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400" b="1" i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260648"/>
            <a:ext cx="8568952" cy="93610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rgbClr val="0070C0"/>
                </a:solidFill>
              </a:rPr>
              <a:t>Развитие и воспитание</a:t>
            </a:r>
          </a:p>
          <a:p>
            <a:pPr algn="ctr">
              <a:defRPr/>
            </a:pPr>
            <a:r>
              <a:rPr lang="ru-RU" sz="2800" b="1" dirty="0">
                <a:solidFill>
                  <a:srgbClr val="0070C0"/>
                </a:solidFill>
              </a:rPr>
              <a:t> духовно-нравственной личности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1628800"/>
            <a:ext cx="6624736" cy="397031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dirty="0" smtClean="0">
                <a:solidFill>
                  <a:srgbClr val="FF0000"/>
                </a:solidFill>
              </a:rPr>
              <a:t>1 ступень </a:t>
            </a:r>
            <a:r>
              <a:rPr lang="ru-RU" sz="2800" dirty="0" smtClean="0">
                <a:solidFill>
                  <a:srgbClr val="000000"/>
                </a:solidFill>
              </a:rPr>
              <a:t>-семья и ценности семейной жизни, осознание себя как личности.</a:t>
            </a:r>
          </a:p>
          <a:p>
            <a:pPr>
              <a:defRPr/>
            </a:pPr>
            <a:r>
              <a:rPr lang="ru-RU" sz="2800" b="1" dirty="0" smtClean="0">
                <a:solidFill>
                  <a:srgbClr val="FF0000"/>
                </a:solidFill>
              </a:rPr>
              <a:t>2 ступень </a:t>
            </a:r>
            <a:r>
              <a:rPr lang="ru-RU" sz="2800" dirty="0" smtClean="0">
                <a:solidFill>
                  <a:srgbClr val="000000"/>
                </a:solidFill>
              </a:rPr>
              <a:t>– осознанное принятие традиций, ценностей, социальной и духовной жизни города, района и страны в целом.</a:t>
            </a:r>
          </a:p>
          <a:p>
            <a:pPr>
              <a:defRPr/>
            </a:pPr>
            <a:r>
              <a:rPr lang="ru-RU" sz="2800" b="1" dirty="0" smtClean="0">
                <a:solidFill>
                  <a:srgbClr val="FF0000"/>
                </a:solidFill>
              </a:rPr>
              <a:t>3 ступень </a:t>
            </a:r>
            <a:r>
              <a:rPr lang="ru-RU" sz="2800" dirty="0" smtClean="0">
                <a:solidFill>
                  <a:srgbClr val="000000"/>
                </a:solidFill>
              </a:rPr>
              <a:t>– принятие культуры и духовных ценностей многонационального народа РФ.</a:t>
            </a:r>
            <a:endParaRPr lang="ru-RU" sz="28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23569"/>
            <a:ext cx="9144000" cy="685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Прямоугольник 1"/>
          <p:cNvSpPr>
            <a:spLocks noChangeArrowheads="1"/>
          </p:cNvSpPr>
          <p:nvPr/>
        </p:nvSpPr>
        <p:spPr bwMode="auto">
          <a:xfrm>
            <a:off x="481012" y="260648"/>
            <a:ext cx="86629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Ознакомительный этап</a:t>
            </a:r>
            <a:endParaRPr lang="ru-RU" sz="2800" b="1" dirty="0">
              <a:solidFill>
                <a:schemeClr val="folHlin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59" name="Прямоугольник 2"/>
          <p:cNvSpPr>
            <a:spLocks noChangeArrowheads="1"/>
          </p:cNvSpPr>
          <p:nvPr/>
        </p:nvSpPr>
        <p:spPr bwMode="auto">
          <a:xfrm>
            <a:off x="0" y="1052736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6060" y="3947290"/>
            <a:ext cx="3491880" cy="25202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2506" y="1052736"/>
            <a:ext cx="3995936" cy="25486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16" y="1052735"/>
            <a:ext cx="4427984" cy="25486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23567"/>
            <a:ext cx="9144000" cy="685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547664" y="274638"/>
            <a:ext cx="69127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Аналитический  </a:t>
            </a:r>
            <a:r>
              <a:rPr lang="ru-RU" sz="2800" b="1" dirty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этап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763" y="492795"/>
            <a:ext cx="2503289" cy="37890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3924" y="860592"/>
            <a:ext cx="2719313" cy="37890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915" y="3065572"/>
            <a:ext cx="2763639" cy="35010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46963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672" y="-185022"/>
            <a:ext cx="9144000" cy="685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683568" y="116632"/>
            <a:ext cx="5101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Закрепляющий  </a:t>
            </a:r>
            <a:r>
              <a:rPr lang="ru-RU" sz="2800" b="1" dirty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этап</a:t>
            </a:r>
          </a:p>
        </p:txBody>
      </p:sp>
      <p:pic>
        <p:nvPicPr>
          <p:cNvPr id="5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855841"/>
            <a:ext cx="2879725" cy="35274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0492" y="2855841"/>
            <a:ext cx="3008212" cy="35974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" name="Picture 2" descr="C:\Users\User\Desktop\Папка Кузнецовой Т.В\кинез\P115087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5310" y="722832"/>
            <a:ext cx="2652979" cy="17686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" name="Picture 2" descr="C:\Users\User\Desktop\фото творчество детей\SDC1514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0492" y="423296"/>
            <a:ext cx="2980620" cy="19255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47607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672" y="-185022"/>
            <a:ext cx="9144000" cy="685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570402"/>
            <a:ext cx="3363838" cy="31709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7919" y="0"/>
            <a:ext cx="3524311" cy="37170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292" y="3902054"/>
            <a:ext cx="4127938" cy="27716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24" y="25968"/>
            <a:ext cx="4355976" cy="32590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91383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1390</TotalTime>
  <Words>311</Words>
  <Application>Microsoft Office PowerPoint</Application>
  <PresentationFormat>Экран (4:3)</PresentationFormat>
  <Paragraphs>40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120</cp:revision>
  <dcterms:created xsi:type="dcterms:W3CDTF">2012-09-02T09:07:28Z</dcterms:created>
  <dcterms:modified xsi:type="dcterms:W3CDTF">2023-10-20T11:16:20Z</dcterms:modified>
</cp:coreProperties>
</file>