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2" r:id="rId4"/>
    <p:sldId id="258" r:id="rId5"/>
    <p:sldId id="259" r:id="rId6"/>
    <p:sldId id="260" r:id="rId7"/>
    <p:sldId id="261" r:id="rId8"/>
    <p:sldId id="262" r:id="rId9"/>
    <p:sldId id="265" r:id="rId10"/>
    <p:sldId id="266" r:id="rId11"/>
    <p:sldId id="267" r:id="rId12"/>
    <p:sldId id="268" r:id="rId13"/>
    <p:sldId id="273" r:id="rId14"/>
    <p:sldId id="269" r:id="rId15"/>
    <p:sldId id="270" r:id="rId16"/>
    <p:sldId id="274" r:id="rId17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CC"/>
    <a:srgbClr val="660033"/>
    <a:srgbClr val="003399"/>
    <a:srgbClr val="0C788E"/>
    <a:srgbClr val="3366CC"/>
    <a:srgbClr val="422C16"/>
    <a:srgbClr val="006666"/>
    <a:srgbClr val="66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3382" autoAdjust="0"/>
    <p:restoredTop sz="91474" autoAdjust="0"/>
  </p:normalViewPr>
  <p:slideViewPr>
    <p:cSldViewPr>
      <p:cViewPr varScale="1">
        <p:scale>
          <a:sx n="66" d="100"/>
          <a:sy n="66" d="100"/>
        </p:scale>
        <p:origin x="-127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EB93F-2B48-4EE6-81C1-F9702A954199}" type="datetimeFigureOut">
              <a:rPr lang="ru-RU" smtClean="0"/>
              <a:pPr/>
              <a:t>23.05.2024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29E3F-4ACA-4DEB-9C12-786A0D9942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580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29E3F-4ACA-4DEB-9C12-786A0D994298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3326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ABFDEE3-3E05-4A66-9B60-0A20B037DF6B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/>
          <p:cNvSpPr>
            <a:spLocks noGrp="1" noChangeArrowheads="1"/>
          </p:cNvSpPr>
          <p:nvPr>
            <p:ph type="title"/>
          </p:nvPr>
        </p:nvSpPr>
        <p:spPr>
          <a:xfrm>
            <a:off x="683568" y="5062034"/>
            <a:ext cx="7772400" cy="1593662"/>
          </a:xfrm>
        </p:spPr>
        <p:txBody>
          <a:bodyPr/>
          <a:lstStyle/>
          <a:p>
            <a:pPr algn="ctr"/>
            <a:r>
              <a:rPr lang="ru-RU" altLang="ru-RU" sz="2000" kern="1200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Отчет о проделанной работе </a:t>
            </a:r>
            <a:r>
              <a:rPr lang="ru-RU" altLang="ru-RU" sz="2000" kern="120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/>
            </a:r>
            <a:br>
              <a:rPr lang="ru-RU" altLang="ru-RU" sz="2000" kern="120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altLang="ru-RU" sz="2000" kern="120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за 2023-2024 </a:t>
            </a:r>
            <a:r>
              <a:rPr lang="ru-RU" altLang="ru-RU" sz="2000" kern="1200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учебный год</a:t>
            </a:r>
            <a:br>
              <a:rPr lang="ru-RU" altLang="ru-RU" sz="2000" kern="1200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altLang="ru-RU" sz="2000" kern="1200" cap="all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старшей </a:t>
            </a:r>
            <a:r>
              <a:rPr lang="ru-RU" altLang="ru-RU" sz="2000" kern="1200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группы </a:t>
            </a:r>
            <a:r>
              <a:rPr lang="ru-RU" altLang="ru-RU" sz="2000" kern="1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«Незабудки»</a:t>
            </a:r>
            <a:endParaRPr lang="es-ES" sz="2000" b="1" dirty="0">
              <a:solidFill>
                <a:srgbClr val="66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722313" y="332657"/>
            <a:ext cx="7772400" cy="720079"/>
          </a:xfrm>
        </p:spPr>
        <p:txBody>
          <a:bodyPr/>
          <a:lstStyle/>
          <a:p>
            <a:r>
              <a:rPr lang="ru-RU" altLang="ru-RU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Феоктистова М.А..                       Кузнецова Т.В.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Prezentacii.com</a:t>
            </a:r>
            <a:endParaRPr lang="ru-RU" dirty="0"/>
          </a:p>
        </p:txBody>
      </p:sp>
      <p:pic>
        <p:nvPicPr>
          <p:cNvPr id="6" name="Picture 2" descr="C:\Users\User\Desktop\фото стар.гр. май 2019\DSCF07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3316224" cy="24871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Desktop\фото стар.гр. май 2019\DSCF07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14752"/>
            <a:ext cx="3316224" cy="24871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48680" y="274638"/>
            <a:ext cx="6912768" cy="706090"/>
          </a:xfrm>
        </p:spPr>
        <p:txBody>
          <a:bodyPr/>
          <a:lstStyle/>
          <a:p>
            <a:r>
              <a:rPr lang="ru-RU" altLang="ru-RU" sz="2400" dirty="0">
                <a:solidFill>
                  <a:srgbClr val="0070C0"/>
                </a:solidFill>
                <a:latin typeface="Comic Sans MS" panose="030F0702030302020204" pitchFamily="66" charset="0"/>
              </a:rPr>
              <a:t>Участие в </a:t>
            </a:r>
            <a:r>
              <a:rPr lang="ru-RU" altLang="ru-RU" sz="2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конкурсах,</a:t>
            </a:r>
            <a:br>
              <a:rPr lang="ru-RU" altLang="ru-RU" sz="2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altLang="ru-RU" sz="2400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акциях, выставках</a:t>
            </a:r>
            <a:endParaRPr lang="ru-RU" sz="2400" dirty="0">
              <a:solidFill>
                <a:srgbClr val="003399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116" y="3397416"/>
            <a:ext cx="2376264" cy="30963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1274" y="627683"/>
            <a:ext cx="2360860" cy="30435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6563" y="976336"/>
            <a:ext cx="2924944" cy="29681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5439" y="4149080"/>
            <a:ext cx="3356992" cy="23446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55256" y="3815256"/>
            <a:ext cx="2492896" cy="27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039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4837"/>
          </a:xfrm>
        </p:spPr>
        <p:txBody>
          <a:bodyPr/>
          <a:lstStyle/>
          <a:p>
            <a:r>
              <a:rPr lang="ru-RU" sz="2400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А также </a:t>
            </a:r>
            <a:r>
              <a:rPr lang="ru-RU" sz="2400" dirty="0">
                <a:solidFill>
                  <a:srgbClr val="660033"/>
                </a:solidFill>
                <a:latin typeface="Comic Sans MS" panose="030F0702030302020204" pitchFamily="66" charset="0"/>
              </a:rPr>
              <a:t>в </a:t>
            </a:r>
            <a:r>
              <a:rPr lang="ru-RU" sz="2400" dirty="0" smtClean="0">
                <a:solidFill>
                  <a:srgbClr val="660033"/>
                </a:solidFill>
                <a:latin typeface="Comic Sans MS" panose="030F0702030302020204" pitchFamily="66" charset="0"/>
              </a:rPr>
              <a:t>районных, всероссийских  мероприятиях</a:t>
            </a:r>
            <a:endParaRPr lang="ru-RU" sz="2400" dirty="0">
              <a:solidFill>
                <a:srgbClr val="660033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755" y="852027"/>
            <a:ext cx="2632061" cy="31530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1843" y="1456967"/>
            <a:ext cx="2304256" cy="34563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1933" y="753893"/>
            <a:ext cx="2503920" cy="35056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4145" y="753893"/>
            <a:ext cx="2184502" cy="37170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98319" y="2442270"/>
            <a:ext cx="2108077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267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2400" dirty="0" smtClean="0">
                <a:solidFill>
                  <a:srgbClr val="0099CC"/>
                </a:solidFill>
                <a:latin typeface="Comic Sans MS" panose="030F0702030302020204" pitchFamily="66" charset="0"/>
              </a:rPr>
              <a:t>В течение года мы приобщали родителей к участию в жизни детского сада</a:t>
            </a:r>
            <a:endParaRPr lang="ru-RU" sz="2400" dirty="0">
              <a:solidFill>
                <a:srgbClr val="0099CC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034" y="1285860"/>
            <a:ext cx="2880320" cy="21602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7554" y="2857496"/>
            <a:ext cx="2605956" cy="37858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7880" y="3573016"/>
            <a:ext cx="2996952" cy="30329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6512" y="3857628"/>
            <a:ext cx="2313646" cy="27323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079"/>
          <a:stretch>
            <a:fillRect/>
          </a:stretch>
        </p:blipFill>
        <p:spPr>
          <a:xfrm>
            <a:off x="4214810" y="1071546"/>
            <a:ext cx="4054784" cy="260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276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76064"/>
          </a:xfrm>
        </p:spPr>
        <p:txBody>
          <a:bodyPr/>
          <a:lstStyle/>
          <a:p>
            <a:r>
              <a:rPr lang="ru-RU" sz="2400" dirty="0" smtClean="0">
                <a:solidFill>
                  <a:srgbClr val="7030A0"/>
                </a:solidFill>
              </a:rPr>
              <a:t>Работа с родителями была очень разнообразна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340768"/>
            <a:ext cx="84969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+mj-lt"/>
              </a:rPr>
              <a:t>При работе с родителями  </a:t>
            </a:r>
            <a:r>
              <a:rPr lang="ru-RU" sz="1600" dirty="0" smtClean="0">
                <a:latin typeface="+mj-lt"/>
              </a:rPr>
              <a:t>были использованы  </a:t>
            </a:r>
            <a:r>
              <a:rPr lang="ru-RU" sz="1600" dirty="0">
                <a:latin typeface="+mj-lt"/>
              </a:rPr>
              <a:t>активные формы и методы работы </a:t>
            </a:r>
            <a:endParaRPr lang="ru-RU" sz="1600" dirty="0" smtClean="0">
              <a:latin typeface="+mj-lt"/>
            </a:endParaRPr>
          </a:p>
          <a:p>
            <a:pPr algn="just"/>
            <a:r>
              <a:rPr lang="ru-RU" sz="1600" dirty="0" smtClean="0">
                <a:latin typeface="+mj-lt"/>
              </a:rPr>
              <a:t>- </a:t>
            </a:r>
            <a:r>
              <a:rPr lang="ru-RU" sz="1600" dirty="0">
                <a:latin typeface="+mj-lt"/>
              </a:rPr>
              <a:t>наглядная пропаганда, газета  </a:t>
            </a:r>
            <a:r>
              <a:rPr lang="ru-RU" sz="1600" dirty="0" smtClean="0">
                <a:latin typeface="+mj-lt"/>
              </a:rPr>
              <a:t>группы ,  анкетирование</a:t>
            </a:r>
            <a:r>
              <a:rPr lang="ru-RU" sz="1600" dirty="0">
                <a:latin typeface="+mj-lt"/>
              </a:rPr>
              <a:t>.</a:t>
            </a:r>
          </a:p>
          <a:p>
            <a:pPr marL="171450" indent="-171450" algn="just">
              <a:buFontTx/>
              <a:buChar char="-"/>
            </a:pPr>
            <a:r>
              <a:rPr lang="ru-RU" sz="1600" dirty="0" smtClean="0">
                <a:latin typeface="+mj-lt"/>
              </a:rPr>
              <a:t>родительские </a:t>
            </a:r>
            <a:r>
              <a:rPr lang="ru-RU" sz="1600" dirty="0">
                <a:latin typeface="+mj-lt"/>
              </a:rPr>
              <a:t>собрания </a:t>
            </a:r>
            <a:endParaRPr lang="ru-RU" sz="1600" dirty="0" smtClean="0">
              <a:latin typeface="+mj-lt"/>
            </a:endParaRPr>
          </a:p>
          <a:p>
            <a:pPr algn="just"/>
            <a:r>
              <a:rPr lang="ru-RU" sz="1600" dirty="0" smtClean="0">
                <a:latin typeface="+mj-lt"/>
              </a:rPr>
              <a:t>- консультации :«Учимся писать",  </a:t>
            </a:r>
            <a:r>
              <a:rPr lang="ru-RU" sz="1600" dirty="0">
                <a:latin typeface="+mj-lt"/>
              </a:rPr>
              <a:t>«Как подготовить детей к </a:t>
            </a:r>
            <a:r>
              <a:rPr lang="ru-RU" sz="1600" dirty="0" smtClean="0">
                <a:latin typeface="+mj-lt"/>
              </a:rPr>
              <a:t>школе » и  </a:t>
            </a:r>
            <a:r>
              <a:rPr lang="ru-RU" sz="1600" dirty="0">
                <a:latin typeface="+mj-lt"/>
              </a:rPr>
              <a:t>др.)</a:t>
            </a:r>
          </a:p>
          <a:p>
            <a:pPr algn="just"/>
            <a:r>
              <a:rPr lang="ru-RU" sz="1600" dirty="0">
                <a:latin typeface="+mj-lt"/>
              </a:rPr>
              <a:t>-совместные мероприятия с детьми и родителями :  </a:t>
            </a:r>
            <a:r>
              <a:rPr lang="ru-RU" sz="1600" dirty="0" smtClean="0">
                <a:latin typeface="+mj-lt"/>
              </a:rPr>
              <a:t>воспитанники </a:t>
            </a:r>
            <a:r>
              <a:rPr lang="ru-RU" sz="1600" dirty="0">
                <a:latin typeface="+mj-lt"/>
              </a:rPr>
              <a:t>вместе с мамами, папами</a:t>
            </a:r>
            <a:r>
              <a:rPr lang="ru-RU" sz="1600" dirty="0" smtClean="0">
                <a:latin typeface="+mj-lt"/>
              </a:rPr>
              <a:t>, с </a:t>
            </a:r>
            <a:r>
              <a:rPr lang="ru-RU" sz="1600" dirty="0">
                <a:latin typeface="+mj-lt"/>
              </a:rPr>
              <a:t>удовольствием поучаствовали </a:t>
            </a:r>
            <a:r>
              <a:rPr lang="ru-RU" sz="1600" dirty="0" smtClean="0">
                <a:latin typeface="+mj-lt"/>
              </a:rPr>
              <a:t> в  праздниках. к 23 февраля и 8 марта. Родители </a:t>
            </a:r>
            <a:r>
              <a:rPr lang="ru-RU" sz="1600" dirty="0">
                <a:latin typeface="+mj-lt"/>
              </a:rPr>
              <a:t>с удовольствием </a:t>
            </a:r>
            <a:r>
              <a:rPr lang="ru-RU" sz="1600" dirty="0" smtClean="0">
                <a:latin typeface="+mj-lt"/>
              </a:rPr>
              <a:t>принимали  </a:t>
            </a:r>
            <a:r>
              <a:rPr lang="ru-RU" sz="1600" dirty="0">
                <a:latin typeface="+mj-lt"/>
              </a:rPr>
              <a:t>участие в таких мероприятия и </a:t>
            </a:r>
            <a:r>
              <a:rPr lang="ru-RU" sz="1600" dirty="0" smtClean="0">
                <a:latin typeface="+mj-lt"/>
              </a:rPr>
              <a:t>приходили на </a:t>
            </a:r>
            <a:r>
              <a:rPr lang="ru-RU" sz="1600" dirty="0">
                <a:latin typeface="+mj-lt"/>
              </a:rPr>
              <a:t>утренники в детский сад посмотреть на своего ребенка и получить большой заряд энергии.</a:t>
            </a:r>
          </a:p>
          <a:p>
            <a:pPr algn="just"/>
            <a:r>
              <a:rPr lang="ru-RU" sz="1600" dirty="0">
                <a:latin typeface="+mj-lt"/>
              </a:rPr>
              <a:t>  - совместные  </a:t>
            </a:r>
            <a:r>
              <a:rPr lang="ru-RU" sz="1600" dirty="0" smtClean="0">
                <a:latin typeface="+mj-lt"/>
              </a:rPr>
              <a:t>мероприятия вне детского сада объединяли родителей и ребят </a:t>
            </a:r>
            <a:r>
              <a:rPr lang="ru-RU" sz="1600" dirty="0">
                <a:latin typeface="+mj-lt"/>
              </a:rPr>
              <a:t> </a:t>
            </a:r>
            <a:r>
              <a:rPr lang="ru-RU" sz="1600" dirty="0" smtClean="0">
                <a:latin typeface="+mj-lt"/>
              </a:rPr>
              <a:t>нашей группы  у Обелиска  </a:t>
            </a:r>
            <a:r>
              <a:rPr lang="ru-RU" sz="1600" dirty="0">
                <a:latin typeface="+mj-lt"/>
              </a:rPr>
              <a:t>Славы, </a:t>
            </a:r>
            <a:r>
              <a:rPr lang="ru-RU" sz="1600" dirty="0" smtClean="0">
                <a:latin typeface="+mj-lt"/>
              </a:rPr>
              <a:t>Еще </a:t>
            </a:r>
            <a:r>
              <a:rPr lang="ru-RU" sz="1600" dirty="0">
                <a:latin typeface="+mj-lt"/>
              </a:rPr>
              <a:t>были привлечены родители в смотрах-конкурсах («Осенняя фантазия»,  </a:t>
            </a:r>
            <a:r>
              <a:rPr lang="ru-RU" sz="1600" dirty="0" smtClean="0">
                <a:latin typeface="+mj-lt"/>
              </a:rPr>
              <a:t>«Букет для милой мамочки», «Новогодние фантазии», «Золотые руки», «</a:t>
            </a:r>
            <a:r>
              <a:rPr lang="ru-RU" sz="1600" dirty="0">
                <a:latin typeface="+mj-lt"/>
              </a:rPr>
              <a:t>Золотая </a:t>
            </a:r>
            <a:r>
              <a:rPr lang="ru-RU" sz="1600" dirty="0" smtClean="0">
                <a:latin typeface="+mj-lt"/>
              </a:rPr>
              <a:t>осень»).. Активное участие принимали родители и в жизни группы</a:t>
            </a:r>
            <a:r>
              <a:rPr lang="ru-RU" sz="1400" dirty="0" smtClean="0">
                <a:latin typeface="+mj-lt"/>
              </a:rPr>
              <a:t>.</a:t>
            </a:r>
            <a:endParaRPr lang="ru-RU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810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52128"/>
          </a:xfrm>
        </p:spPr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Наши кружоки: «Грамотейка», «Радуга красок», «Развивайка»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511608"/>
            <a:ext cx="2708920" cy="3429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152" y="1556792"/>
            <a:ext cx="2751240" cy="3429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10136" y="3271292"/>
            <a:ext cx="3096345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335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504055"/>
          </a:xfrm>
        </p:spPr>
        <p:txBody>
          <a:bodyPr/>
          <a:lstStyle/>
          <a:p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Наши успехи</a:t>
            </a:r>
          </a:p>
        </p:txBody>
      </p:sp>
      <p:sp>
        <p:nvSpPr>
          <p:cNvPr id="12" name="Подзаголовок 11"/>
          <p:cNvSpPr>
            <a:spLocks noGrp="1"/>
          </p:cNvSpPr>
          <p:nvPr>
            <p:ph type="subTitle" idx="1"/>
          </p:nvPr>
        </p:nvSpPr>
        <p:spPr>
          <a:xfrm>
            <a:off x="251520" y="908720"/>
            <a:ext cx="5256584" cy="2808312"/>
          </a:xfrm>
        </p:spPr>
        <p:txBody>
          <a:bodyPr/>
          <a:lstStyle/>
          <a:p>
            <a:pPr marL="342900" lvl="0" indent="-342900" algn="l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altLang="ru-RU" sz="1600" kern="1200" dirty="0" smtClean="0">
                <a:solidFill>
                  <a:prstClr val="black"/>
                </a:solidFill>
                <a:latin typeface="Calibri"/>
              </a:rPr>
              <a:t>Физическое развитие      </a:t>
            </a:r>
            <a:r>
              <a:rPr lang="ru-RU" altLang="ru-RU" sz="1600" kern="1200" dirty="0" smtClean="0">
                <a:solidFill>
                  <a:prstClr val="black"/>
                </a:solidFill>
                <a:latin typeface="Arial" charset="0"/>
              </a:rPr>
              <a:t>                         </a:t>
            </a:r>
            <a:r>
              <a:rPr lang="ru-RU" altLang="ru-RU" sz="1600" kern="1200" dirty="0" smtClean="0">
                <a:solidFill>
                  <a:prstClr val="black"/>
                </a:solidFill>
                <a:latin typeface="Calibri"/>
              </a:rPr>
              <a:t> 21%    58%</a:t>
            </a:r>
            <a:endParaRPr lang="ru-RU" altLang="ru-RU" sz="1600" kern="1200" dirty="0">
              <a:solidFill>
                <a:prstClr val="black"/>
              </a:solidFill>
              <a:latin typeface="Calibri"/>
            </a:endParaRPr>
          </a:p>
          <a:p>
            <a:pPr marL="342900" lvl="0" indent="-342900" algn="l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altLang="ru-RU" sz="1600" kern="1200" dirty="0" smtClean="0">
                <a:solidFill>
                  <a:prstClr val="black"/>
                </a:solidFill>
                <a:latin typeface="Calibri"/>
              </a:rPr>
              <a:t>Социально-коммуникативное                      36 %   78%                     </a:t>
            </a:r>
            <a:r>
              <a:rPr lang="ru-RU" altLang="ru-RU" sz="1600" kern="1200" dirty="0" smtClean="0">
                <a:solidFill>
                  <a:prstClr val="black"/>
                </a:solidFill>
                <a:latin typeface="Arial" charset="0"/>
              </a:rPr>
              <a:t>       </a:t>
            </a:r>
            <a:r>
              <a:rPr lang="ru-RU" altLang="ru-RU" sz="1600" kern="1200" dirty="0" smtClean="0">
                <a:solidFill>
                  <a:prstClr val="black"/>
                </a:solidFill>
                <a:latin typeface="Calibri"/>
              </a:rPr>
              <a:t>               </a:t>
            </a:r>
            <a:endParaRPr lang="ru-RU" altLang="ru-RU" sz="1600" kern="1200" dirty="0">
              <a:solidFill>
                <a:prstClr val="black"/>
              </a:solidFill>
              <a:latin typeface="Calibri"/>
            </a:endParaRPr>
          </a:p>
          <a:p>
            <a:pPr marL="342900" lvl="0" indent="-342900" algn="l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altLang="ru-RU" sz="1600" kern="1200" dirty="0" smtClean="0">
                <a:solidFill>
                  <a:prstClr val="black"/>
                </a:solidFill>
                <a:latin typeface="Calibri"/>
              </a:rPr>
              <a:t>Познавательное развитие                             15%    63%                     </a:t>
            </a:r>
            <a:r>
              <a:rPr lang="ru-RU" altLang="ru-RU" sz="1600" kern="1200" dirty="0" smtClean="0">
                <a:solidFill>
                  <a:prstClr val="black"/>
                </a:solidFill>
                <a:latin typeface="Arial" charset="0"/>
              </a:rPr>
              <a:t>        </a:t>
            </a:r>
            <a:r>
              <a:rPr lang="ru-RU" altLang="ru-RU" sz="1600" kern="1200" dirty="0" smtClean="0">
                <a:solidFill>
                  <a:prstClr val="black"/>
                </a:solidFill>
                <a:latin typeface="Calibri"/>
              </a:rPr>
              <a:t>               </a:t>
            </a:r>
            <a:endParaRPr lang="ru-RU" altLang="ru-RU" sz="1600" kern="1200" dirty="0">
              <a:solidFill>
                <a:prstClr val="black"/>
              </a:solidFill>
              <a:latin typeface="Calibri"/>
            </a:endParaRPr>
          </a:p>
          <a:p>
            <a:pPr marL="342900" lvl="0" indent="-342900" algn="l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altLang="ru-RU" sz="1600" kern="1200" dirty="0" smtClean="0">
                <a:solidFill>
                  <a:prstClr val="black"/>
                </a:solidFill>
                <a:latin typeface="Calibri"/>
              </a:rPr>
              <a:t>Речевое развитие                                             0 %     47%</a:t>
            </a:r>
          </a:p>
          <a:p>
            <a:pPr marL="342900" lvl="0" indent="-342900" algn="l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altLang="ru-RU" sz="1600" kern="1200" dirty="0" smtClean="0">
                <a:solidFill>
                  <a:prstClr val="black"/>
                </a:solidFill>
                <a:latin typeface="Calibri"/>
              </a:rPr>
              <a:t>Художественно-эстетическое развитие    </a:t>
            </a:r>
            <a:r>
              <a:rPr lang="ru-RU" altLang="ru-RU" sz="1600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ru-RU" altLang="ru-RU" sz="1600" kern="1200" dirty="0" smtClean="0">
                <a:solidFill>
                  <a:prstClr val="black"/>
                </a:solidFill>
                <a:latin typeface="Calibri"/>
              </a:rPr>
              <a:t> 0 %     63%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56439" y="404665"/>
            <a:ext cx="2852085" cy="19574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2383" y="2522473"/>
            <a:ext cx="2852084" cy="19168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56439" y="4490843"/>
            <a:ext cx="2852086" cy="21342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3792" y="3356992"/>
            <a:ext cx="2456416" cy="31409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424" y="3356992"/>
            <a:ext cx="2636912" cy="3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668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476672"/>
            <a:ext cx="7200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/>
              <a:t>Детский сад ,детский сад</a:t>
            </a:r>
            <a:br>
              <a:rPr lang="ru-RU" sz="4400" b="1" i="1" dirty="0"/>
            </a:br>
            <a:r>
              <a:rPr lang="ru-RU" sz="4400" b="1" i="1" dirty="0"/>
              <a:t>почему так говорят?</a:t>
            </a:r>
            <a:br>
              <a:rPr lang="ru-RU" sz="4400" b="1" i="1" dirty="0"/>
            </a:br>
            <a:r>
              <a:rPr lang="ru-RU" sz="4400" b="1" i="1" dirty="0"/>
              <a:t>Потому что дружно в нём</a:t>
            </a:r>
            <a:br>
              <a:rPr lang="ru-RU" sz="4400" b="1" i="1" dirty="0"/>
            </a:br>
            <a:r>
              <a:rPr lang="ru-RU" sz="4400" b="1" i="1" dirty="0"/>
              <a:t>мы одной семьёй растём!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xmlns="" val="343052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Prezentacii.com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620688"/>
            <a:ext cx="8229600" cy="939825"/>
          </a:xfrm>
        </p:spPr>
        <p:txBody>
          <a:bodyPr/>
          <a:lstStyle/>
          <a:p>
            <a:r>
              <a:rPr lang="ru-RU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ХАРАКТЕРИСТИКА ГРУППЫ</a:t>
            </a:r>
            <a:br>
              <a:rPr lang="ru-RU" sz="2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ВОЗРАСТ: 5 – 7 ЛЕТ.  СПИСОЧНЫЙ СОСТАВ: 24 ДЕТЕЙ</a:t>
            </a: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/>
            </a:r>
            <a:b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1800" dirty="0" smtClean="0">
                <a:solidFill>
                  <a:srgbClr val="33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14 МАЛЬЧИКОВ </a:t>
            </a: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, </a:t>
            </a:r>
            <a:r>
              <a:rPr lang="ru-RU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5</a:t>
            </a:r>
            <a:r>
              <a:rPr lang="ru-RU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 ДЕВОЧЕК 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7422" y="1571612"/>
            <a:ext cx="4626672" cy="3429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92696"/>
            <a:ext cx="77768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7030A0"/>
                </a:solidFill>
              </a:rPr>
              <a:t>Работа старшей группы «Незабудки» </a:t>
            </a:r>
            <a:r>
              <a:rPr lang="ru-RU" sz="2400" b="1" dirty="0">
                <a:solidFill>
                  <a:srgbClr val="7030A0"/>
                </a:solidFill>
              </a:rPr>
              <a:t>осуществлялась исходя из основных годовых задач и в соответствии с </a:t>
            </a:r>
            <a:r>
              <a:rPr lang="ru-RU" sz="2400" b="1" dirty="0" smtClean="0">
                <a:solidFill>
                  <a:srgbClr val="7030A0"/>
                </a:solidFill>
              </a:rPr>
              <a:t>ФГОС,  </a:t>
            </a:r>
            <a:r>
              <a:rPr lang="ru-RU" sz="2400" b="1" dirty="0">
                <a:solidFill>
                  <a:srgbClr val="7030A0"/>
                </a:solidFill>
              </a:rPr>
              <a:t>годовым планом работы </a:t>
            </a:r>
            <a:r>
              <a:rPr lang="ru-RU" sz="2400" b="1" dirty="0" smtClean="0">
                <a:solidFill>
                  <a:srgbClr val="7030A0"/>
                </a:solidFill>
              </a:rPr>
              <a:t>ДОУ.  </a:t>
            </a:r>
            <a:r>
              <a:rPr lang="ru-RU" sz="2400" b="1" dirty="0">
                <a:solidFill>
                  <a:srgbClr val="7030A0"/>
                </a:solidFill>
              </a:rPr>
              <a:t>В течение года дети развивались согласно </a:t>
            </a:r>
            <a:r>
              <a:rPr lang="ru-RU" sz="2400" b="1" dirty="0" smtClean="0">
                <a:solidFill>
                  <a:srgbClr val="7030A0"/>
                </a:solidFill>
              </a:rPr>
              <a:t>возрасту, программе ДОУ,  основанной на  примерной общеобразовательной программе </a:t>
            </a:r>
            <a:r>
              <a:rPr lang="ru-RU" sz="2400" b="1" dirty="0">
                <a:solidFill>
                  <a:srgbClr val="7030A0"/>
                </a:solidFill>
              </a:rPr>
              <a:t>дошкольного возраста «От рождения до школы» под ред. Н. Е. </a:t>
            </a:r>
            <a:r>
              <a:rPr lang="ru-RU" sz="2400" b="1" dirty="0" err="1">
                <a:solidFill>
                  <a:srgbClr val="7030A0"/>
                </a:solidFill>
              </a:rPr>
              <a:t>Вераксы</a:t>
            </a:r>
            <a:r>
              <a:rPr lang="ru-RU" sz="2400" b="1" dirty="0">
                <a:solidFill>
                  <a:srgbClr val="7030A0"/>
                </a:solidFill>
              </a:rPr>
              <a:t>, Т. С. Комаровой, М. А. Васильевой и показали позитивную динамику по всем направлениям развития.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13583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92088"/>
          </a:xfrm>
        </p:spPr>
        <p:txBody>
          <a:bodyPr/>
          <a:lstStyle/>
          <a:p>
            <a:r>
              <a:rPr lang="ru-RU" altLang="ru-RU" sz="4000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Направления </a:t>
            </a:r>
            <a:r>
              <a:rPr lang="ru-RU" altLang="ru-RU" sz="4000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деятельности</a:t>
            </a:r>
            <a:r>
              <a:rPr lang="ru-RU" altLang="ru-RU" sz="3200" dirty="0" smtClean="0">
                <a:solidFill>
                  <a:srgbClr val="FF33CC"/>
                </a:solidFill>
              </a:rPr>
              <a:t/>
            </a:r>
            <a:br>
              <a:rPr lang="ru-RU" altLang="ru-RU" sz="3200" dirty="0" smtClean="0">
                <a:solidFill>
                  <a:srgbClr val="FF33CC"/>
                </a:solidFill>
              </a:rPr>
            </a:b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980729"/>
            <a:ext cx="2098576" cy="3960440"/>
          </a:xfrm>
        </p:spPr>
        <p:txBody>
          <a:bodyPr/>
          <a:lstStyle/>
          <a:p>
            <a:pPr marL="0" lvl="0" indent="0" algn="ctr">
              <a:lnSpc>
                <a:spcPct val="90000"/>
              </a:lnSpc>
              <a:spcBef>
                <a:spcPct val="0"/>
              </a:spcBef>
              <a:buNone/>
            </a:pPr>
            <a:r>
              <a:rPr lang="ru-RU" altLang="ru-RU" sz="1400" b="1" i="1" kern="1200" dirty="0">
                <a:solidFill>
                  <a:srgbClr val="0C788E"/>
                </a:solidFill>
                <a:latin typeface="Arial" charset="0"/>
                <a:cs typeface="Arial" charset="0"/>
              </a:rPr>
              <a:t>Познавательно-речевое </a:t>
            </a:r>
            <a:r>
              <a:rPr lang="ru-RU" altLang="ru-RU" sz="1400" b="1" i="1" kern="1200" dirty="0" smtClean="0">
                <a:solidFill>
                  <a:srgbClr val="0C788E"/>
                </a:solidFill>
                <a:latin typeface="Arial" charset="0"/>
                <a:cs typeface="Arial" charset="0"/>
              </a:rPr>
              <a:t>развитие</a:t>
            </a:r>
            <a:endParaRPr lang="ru-RU" altLang="ru-RU" sz="1400" i="1" kern="1200" dirty="0">
              <a:solidFill>
                <a:srgbClr val="3366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marL="0" lvl="0" indent="0" algn="ctr">
              <a:lnSpc>
                <a:spcPct val="90000"/>
              </a:lnSpc>
              <a:spcBef>
                <a:spcPct val="0"/>
              </a:spcBef>
              <a:buNone/>
            </a:pPr>
            <a:endParaRPr lang="ru-RU" altLang="ru-RU" sz="1400" i="1" u="sng" kern="1200" dirty="0">
              <a:solidFill>
                <a:srgbClr val="3366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marL="0" lvl="0" indent="0">
              <a:lnSpc>
                <a:spcPct val="90000"/>
              </a:lnSpc>
              <a:spcBef>
                <a:spcPct val="0"/>
              </a:spcBef>
              <a:buNone/>
            </a:pPr>
            <a:r>
              <a:rPr lang="ru-RU" altLang="ru-RU" sz="1400" i="1" kern="1200" dirty="0">
                <a:solidFill>
                  <a:srgbClr val="660033"/>
                </a:solidFill>
                <a:latin typeface="Arial" charset="0"/>
                <a:cs typeface="Arial" charset="0"/>
              </a:rPr>
              <a:t>Большое внимание уделялось развитию речевой активности и самостоятельности в процессе общения, а также стремление удовлетворить детскую любознательность, умению сравнивать и анализировать, проявлять инициативу, </a:t>
            </a:r>
            <a:r>
              <a:rPr lang="ru-RU" altLang="ru-RU" sz="1400" i="1" kern="1200" dirty="0" smtClean="0">
                <a:solidFill>
                  <a:srgbClr val="660033"/>
                </a:solidFill>
                <a:latin typeface="Arial" charset="0"/>
                <a:cs typeface="Arial" charset="0"/>
              </a:rPr>
              <a:t>приучая </a:t>
            </a:r>
            <a:r>
              <a:rPr lang="ru-RU" altLang="ru-RU" sz="1400" i="1" kern="1200" dirty="0">
                <a:solidFill>
                  <a:srgbClr val="660033"/>
                </a:solidFill>
                <a:latin typeface="Arial" charset="0"/>
                <a:cs typeface="Arial" charset="0"/>
              </a:rPr>
              <a:t>добывать познавательную информацию </a:t>
            </a:r>
            <a:r>
              <a:rPr lang="ru-RU" altLang="ru-RU" sz="1400" i="1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из </a:t>
            </a:r>
            <a:r>
              <a:rPr lang="ru-RU" altLang="ru-RU" sz="1400" i="1" kern="1200" dirty="0">
                <a:solidFill>
                  <a:srgbClr val="660033"/>
                </a:solidFill>
                <a:latin typeface="Arial" charset="0"/>
                <a:cs typeface="Arial" charset="0"/>
              </a:rPr>
              <a:t>разных </a:t>
            </a:r>
            <a:r>
              <a:rPr lang="ru-RU" altLang="ru-RU" sz="1400" i="1" kern="1200" dirty="0" smtClean="0">
                <a:solidFill>
                  <a:srgbClr val="660033"/>
                </a:solidFill>
                <a:latin typeface="Arial" charset="0"/>
                <a:cs typeface="Arial" charset="0"/>
              </a:rPr>
              <a:t>источников</a:t>
            </a:r>
            <a:endParaRPr lang="ru-RU" sz="1400" i="1" dirty="0">
              <a:solidFill>
                <a:srgbClr val="660033"/>
              </a:solidFill>
            </a:endParaRPr>
          </a:p>
        </p:txBody>
      </p:sp>
      <p:pic>
        <p:nvPicPr>
          <p:cNvPr id="2052" name="Picture 4" descr="D:\Рабочий стол\SDC110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205913" y="-6564313"/>
            <a:ext cx="288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8224" y="911685"/>
            <a:ext cx="2288852" cy="30213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5896" y="901700"/>
            <a:ext cx="2728268" cy="30313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43663" y="4149080"/>
            <a:ext cx="2801242" cy="23042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5635" y="4149080"/>
            <a:ext cx="2952328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015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360040"/>
          </a:xfrm>
        </p:spPr>
        <p:txBody>
          <a:bodyPr/>
          <a:lstStyle/>
          <a:p>
            <a:pPr marL="342900" lvl="0" indent="-342900" algn="l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</a:pPr>
            <a:r>
              <a:rPr lang="ru-RU" altLang="ru-RU" sz="2000" u="sng" kern="1200" dirty="0" smtClean="0">
                <a:solidFill>
                  <a:srgbClr val="FF0000"/>
                </a:solidFill>
                <a:latin typeface="Calibri"/>
              </a:rPr>
              <a:t> Социально-нравственное развитие</a:t>
            </a:r>
            <a:br>
              <a:rPr lang="ru-RU" altLang="ru-RU" sz="2000" u="sng" kern="1200" dirty="0" smtClean="0">
                <a:solidFill>
                  <a:srgbClr val="FF0000"/>
                </a:solidFill>
                <a:latin typeface="Calibri"/>
              </a:rPr>
            </a:br>
            <a:r>
              <a:rPr lang="ru-RU" altLang="ru-RU" sz="1600" u="sng" kern="1200" dirty="0" smtClean="0">
                <a:solidFill>
                  <a:srgbClr val="993300"/>
                </a:solidFill>
                <a:latin typeface="Calibri"/>
              </a:rPr>
              <a:t/>
            </a:r>
            <a:br>
              <a:rPr lang="ru-RU" altLang="ru-RU" sz="1600" u="sng" kern="1200" dirty="0" smtClean="0">
                <a:solidFill>
                  <a:srgbClr val="993300"/>
                </a:solidFill>
                <a:latin typeface="Calibri"/>
              </a:rPr>
            </a:br>
            <a:r>
              <a:rPr lang="ru-RU" altLang="ru-RU" sz="1400" kern="1200" dirty="0" smtClean="0">
                <a:solidFill>
                  <a:srgbClr val="993300"/>
                </a:solidFill>
                <a:latin typeface="Comic Sans MS" panose="030F0702030302020204" pitchFamily="66" charset="0"/>
              </a:rPr>
              <a:t>Общение </a:t>
            </a:r>
            <a:r>
              <a:rPr lang="ru-RU" altLang="ru-RU" sz="1400" kern="1200" dirty="0">
                <a:solidFill>
                  <a:srgbClr val="993300"/>
                </a:solidFill>
                <a:latin typeface="Comic Sans MS" panose="030F0702030302020204" pitchFamily="66" charset="0"/>
              </a:rPr>
              <a:t>с окружающими людьми, ознакомление с предметным миром, трудом </a:t>
            </a:r>
            <a:r>
              <a:rPr lang="ru-RU" altLang="ru-RU" sz="1400" kern="1200" dirty="0" smtClean="0">
                <a:solidFill>
                  <a:srgbClr val="993300"/>
                </a:solidFill>
                <a:latin typeface="Comic Sans MS" panose="030F0702030302020204" pitchFamily="66" charset="0"/>
              </a:rPr>
              <a:t>взрослых.  Игра </a:t>
            </a:r>
            <a:r>
              <a:rPr lang="ru-RU" altLang="ru-RU" sz="1400" kern="1200" dirty="0">
                <a:solidFill>
                  <a:srgbClr val="993300"/>
                </a:solidFill>
                <a:latin typeface="Comic Sans MS" panose="030F0702030302020204" pitchFamily="66" charset="0"/>
              </a:rPr>
              <a:t>– естественная деятельность дошкольника, она сопровождает детей в течение всего времени пребывания в детском </a:t>
            </a:r>
            <a:r>
              <a:rPr lang="ru-RU" altLang="ru-RU" sz="1400" kern="1200" dirty="0" smtClean="0">
                <a:solidFill>
                  <a:srgbClr val="993300"/>
                </a:solidFill>
                <a:latin typeface="Comic Sans MS" panose="030F0702030302020204" pitchFamily="66" charset="0"/>
              </a:rPr>
              <a:t>саду.</a:t>
            </a:r>
            <a:endParaRPr lang="ru-RU" sz="1400" dirty="0"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7391"/>
          <a:stretch>
            <a:fillRect/>
          </a:stretch>
        </p:blipFill>
        <p:spPr>
          <a:xfrm>
            <a:off x="285720" y="3714752"/>
            <a:ext cx="2286016" cy="27146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3648" y="1512532"/>
            <a:ext cx="2537784" cy="18872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23377" y="3599036"/>
            <a:ext cx="2504876" cy="28370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6181" y="3952884"/>
            <a:ext cx="3384376" cy="24501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0901" y="1512532"/>
            <a:ext cx="2908453" cy="22924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825"/>
          <a:stretch>
            <a:fillRect/>
          </a:stretch>
        </p:blipFill>
        <p:spPr>
          <a:xfrm>
            <a:off x="6715140" y="1357298"/>
            <a:ext cx="1886551" cy="221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678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3008313" cy="1371840"/>
          </a:xfrm>
        </p:spPr>
        <p:txBody>
          <a:bodyPr/>
          <a:lstStyle/>
          <a:p>
            <a:pPr lvl="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</a:pPr>
            <a:r>
              <a:rPr lang="ru-RU" altLang="ru-RU" u="sng" kern="1200" dirty="0" smtClean="0">
                <a:solidFill>
                  <a:srgbClr val="FF0000"/>
                </a:solidFill>
                <a:latin typeface="Calibri"/>
              </a:rPr>
              <a:t>Художественно-эстетическое</a:t>
            </a:r>
            <a:br>
              <a:rPr lang="ru-RU" altLang="ru-RU" u="sng" kern="1200" dirty="0" smtClean="0">
                <a:solidFill>
                  <a:srgbClr val="FF0000"/>
                </a:solidFill>
                <a:latin typeface="Calibri"/>
              </a:rPr>
            </a:br>
            <a:r>
              <a:rPr lang="ru-RU" altLang="ru-RU" u="sng" kern="1200" dirty="0" smtClean="0">
                <a:solidFill>
                  <a:srgbClr val="FF0000"/>
                </a:solidFill>
                <a:latin typeface="Calibri"/>
              </a:rPr>
              <a:t> развитие</a:t>
            </a:r>
            <a:r>
              <a:rPr lang="ru-RU" altLang="ru-RU" sz="1800" b="0" u="sng" kern="1200" dirty="0">
                <a:solidFill>
                  <a:srgbClr val="993300"/>
                </a:solidFill>
                <a:latin typeface="Calibri"/>
              </a:rPr>
              <a:t/>
            </a:r>
            <a:br>
              <a:rPr lang="ru-RU" altLang="ru-RU" sz="1800" b="0" u="sng" kern="1200" dirty="0">
                <a:solidFill>
                  <a:srgbClr val="993300"/>
                </a:solidFill>
                <a:latin typeface="Calibri"/>
              </a:rPr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2386608" cy="4691063"/>
          </a:xfrm>
        </p:spPr>
        <p:txBody>
          <a:bodyPr/>
          <a:lstStyle/>
          <a:p>
            <a:r>
              <a:rPr lang="ru-RU" altLang="ru-RU" sz="1800" kern="1200" dirty="0" smtClean="0">
                <a:solidFill>
                  <a:srgbClr val="993300"/>
                </a:solidFill>
                <a:latin typeface="Calibri"/>
              </a:rPr>
              <a:t>-</a:t>
            </a:r>
            <a:r>
              <a:rPr lang="ru-RU" altLang="ru-RU" sz="1600" kern="1200" dirty="0" smtClean="0">
                <a:solidFill>
                  <a:srgbClr val="993300"/>
                </a:solidFill>
                <a:latin typeface="Calibri"/>
              </a:rPr>
              <a:t>процесс </a:t>
            </a:r>
            <a:r>
              <a:rPr lang="ru-RU" altLang="ru-RU" sz="1600" kern="1200" dirty="0">
                <a:solidFill>
                  <a:srgbClr val="993300"/>
                </a:solidFill>
                <a:latin typeface="Calibri"/>
              </a:rPr>
              <a:t>формирования творческой личности, способной воспринимать, чувствовать, оценивать прекрасное и создавать художественные ценности</a:t>
            </a:r>
            <a:endParaRPr lang="ru-RU" dirty="0"/>
          </a:p>
        </p:txBody>
      </p:sp>
      <p:pic>
        <p:nvPicPr>
          <p:cNvPr id="8" name="Picture 5" descr="H:\годовой отчет\w8zGYoq52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037595">
            <a:off x="2812143" y="625247"/>
            <a:ext cx="2873436" cy="20089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52575" y="738447"/>
            <a:ext cx="2229593" cy="21328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743" y="3467796"/>
            <a:ext cx="2448864" cy="30740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30112" y="3433386"/>
            <a:ext cx="2474521" cy="31428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31267" y="3134472"/>
            <a:ext cx="298618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443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413328"/>
          </a:xfrm>
        </p:spPr>
        <p:txBody>
          <a:bodyPr/>
          <a:lstStyle/>
          <a:p>
            <a:pPr algn="r"/>
            <a:r>
              <a:rPr lang="ru-RU" sz="2000" dirty="0">
                <a:solidFill>
                  <a:srgbClr val="003399"/>
                </a:solidFill>
                <a:latin typeface="Comic Sans MS" panose="030F0702030302020204" pitchFamily="66" charset="0"/>
              </a:rPr>
              <a:t>Физкультурой мы в саду</a:t>
            </a:r>
            <a:br>
              <a:rPr lang="ru-RU" sz="2000" dirty="0">
                <a:solidFill>
                  <a:srgbClr val="003399"/>
                </a:solidFill>
                <a:latin typeface="Comic Sans MS" panose="030F0702030302020204" pitchFamily="66" charset="0"/>
              </a:rPr>
            </a:br>
            <a:r>
              <a:rPr lang="ru-RU" sz="2000" dirty="0">
                <a:solidFill>
                  <a:srgbClr val="003399"/>
                </a:solidFill>
                <a:latin typeface="Comic Sans MS" panose="030F0702030302020204" pitchFamily="66" charset="0"/>
              </a:rPr>
              <a:t>Много занимались</a:t>
            </a:r>
            <a:r>
              <a:rPr lang="ru-RU" sz="200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.</a:t>
            </a:r>
            <a:br>
              <a:rPr lang="ru-RU" sz="2000" dirty="0" smtClean="0">
                <a:solidFill>
                  <a:srgbClr val="003399"/>
                </a:solidFill>
                <a:latin typeface="Comic Sans MS" panose="030F0702030302020204" pitchFamily="66" charset="0"/>
              </a:rPr>
            </a:br>
            <a:r>
              <a:rPr lang="ru-RU" sz="200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На </a:t>
            </a:r>
            <a:r>
              <a:rPr lang="ru-RU" sz="2000" dirty="0">
                <a:solidFill>
                  <a:srgbClr val="003399"/>
                </a:solidFill>
                <a:latin typeface="Comic Sans MS" panose="030F0702030302020204" pitchFamily="66" charset="0"/>
              </a:rPr>
              <a:t>зарядке по утрам</a:t>
            </a:r>
            <a:br>
              <a:rPr lang="ru-RU" sz="2000" dirty="0">
                <a:solidFill>
                  <a:srgbClr val="003399"/>
                </a:solidFill>
                <a:latin typeface="Comic Sans MS" panose="030F0702030302020204" pitchFamily="66" charset="0"/>
              </a:rPr>
            </a:br>
            <a:r>
              <a:rPr lang="ru-RU" sz="2000" dirty="0">
                <a:solidFill>
                  <a:srgbClr val="003399"/>
                </a:solidFill>
                <a:latin typeface="Comic Sans MS" panose="030F0702030302020204" pitchFamily="66" charset="0"/>
              </a:rPr>
              <a:t>Крепли, </a:t>
            </a:r>
            <a:r>
              <a:rPr lang="ru-RU" sz="2000" dirty="0" smtClean="0">
                <a:solidFill>
                  <a:srgbClr val="003399"/>
                </a:solidFill>
                <a:latin typeface="Comic Sans MS" panose="030F0702030302020204" pitchFamily="66" charset="0"/>
              </a:rPr>
              <a:t>закалялись!</a:t>
            </a:r>
            <a:endParaRPr lang="ru-RU" sz="2000" dirty="0">
              <a:solidFill>
                <a:srgbClr val="003399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7607" y="476672"/>
            <a:ext cx="3710930" cy="3051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4321" y="3836401"/>
            <a:ext cx="2651944" cy="27012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8104" y="1901024"/>
            <a:ext cx="3393008" cy="20320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3574702"/>
            <a:ext cx="2663751" cy="296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669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И трудиться каждый день нам совсем не лень</a:t>
            </a:r>
            <a:endParaRPr lang="ru-RU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17653" y="1090464"/>
            <a:ext cx="1666386" cy="22218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006" y="4365104"/>
            <a:ext cx="2996842" cy="21731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7856" y="1173778"/>
            <a:ext cx="3356992" cy="20848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193" y="3541360"/>
            <a:ext cx="3442319" cy="29652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0512" y="1136944"/>
            <a:ext cx="3024336" cy="28681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47035" y="3682048"/>
            <a:ext cx="1737004" cy="268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704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066130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Утренники:</a:t>
            </a:r>
            <a:br>
              <a:rPr lang="ru-RU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</a:br>
            <a:r>
              <a:rPr lang="ru-RU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«Осенний праздник</a:t>
            </a:r>
            <a:r>
              <a:rPr lang="ru-RU" sz="2000" b="1" dirty="0">
                <a:latin typeface="Comic Sans MS" panose="030F0702030302020204" pitchFamily="66" charset="0"/>
              </a:rPr>
              <a:t> </a:t>
            </a:r>
            <a:r>
              <a:rPr lang="ru-RU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», «День Матери»,</a:t>
            </a:r>
            <a:br>
              <a:rPr lang="ru-RU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</a:br>
            <a:r>
              <a:rPr lang="ru-RU" sz="20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 «Новый год», «23 февраля», « 8 марта»,«Пасха», «9 мая»</a:t>
            </a:r>
            <a:endParaRPr lang="ru-RU" sz="20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01920" y="1383616"/>
            <a:ext cx="2926264" cy="25922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8576" y="4094812"/>
            <a:ext cx="3737360" cy="24733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82856" y="1459676"/>
            <a:ext cx="2303944" cy="28837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4045268"/>
            <a:ext cx="3209528" cy="24733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8576" y="1383616"/>
            <a:ext cx="3013736" cy="263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860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7206</TotalTime>
  <Words>289</Words>
  <Application>Microsoft Office PowerPoint</Application>
  <PresentationFormat>Экран (4:3)</PresentationFormat>
  <Paragraphs>35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Diseño predeterminado</vt:lpstr>
      <vt:lpstr>Отчет о проделанной работе  за 2023-2024 учебный год старшей группы «Незабудки»</vt:lpstr>
      <vt:lpstr>ХАРАКТЕРИСТИКА ГРУППЫ  ВОЗРАСТ: 5 – 7 ЛЕТ.  СПИСОЧНЫЙ СОСТАВ: 24 ДЕТЕЙ 14 МАЛЬЧИКОВ , 5 ДЕВОЧЕК  </vt:lpstr>
      <vt:lpstr>Слайд 3</vt:lpstr>
      <vt:lpstr>Направления деятельности </vt:lpstr>
      <vt:lpstr> Социально-нравственное развитие  Общение с окружающими людьми, ознакомление с предметным миром, трудом взрослых.  Игра – естественная деятельность дошкольника, она сопровождает детей в течение всего времени пребывания в детском саду.</vt:lpstr>
      <vt:lpstr>Художественно-эстетическое  развитие </vt:lpstr>
      <vt:lpstr>Физкультурой мы в саду Много занимались. На зарядке по утрам Крепли, закалялись!</vt:lpstr>
      <vt:lpstr>И трудиться каждый день нам совсем не лень</vt:lpstr>
      <vt:lpstr>Утренники: «Осенний праздник », «День Матери»,  «Новый год», «23 февраля», « 8 марта»,«Пасха», «9 мая»</vt:lpstr>
      <vt:lpstr>Участие в конкурсах,  акциях, выставках</vt:lpstr>
      <vt:lpstr>А также в районных, всероссийских  мероприятиях</vt:lpstr>
      <vt:lpstr>В течение года мы приобщали родителей к участию в жизни детского сада</vt:lpstr>
      <vt:lpstr>Работа с родителями была очень разнообразна</vt:lpstr>
      <vt:lpstr>Наши кружоки: «Грамотейка», «Радуга красок», «Развивайка»</vt:lpstr>
      <vt:lpstr>Наши успехи</vt:lpstr>
      <vt:lpstr>Слайд 16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Пользователь</cp:lastModifiedBy>
  <cp:revision>843</cp:revision>
  <dcterms:created xsi:type="dcterms:W3CDTF">2010-05-23T14:28:12Z</dcterms:created>
  <dcterms:modified xsi:type="dcterms:W3CDTF">2024-05-23T10:28:37Z</dcterms:modified>
</cp:coreProperties>
</file>