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7" r:id="rId4"/>
    <p:sldId id="261" r:id="rId5"/>
    <p:sldId id="263" r:id="rId6"/>
    <p:sldId id="264" r:id="rId7"/>
    <p:sldId id="265" r:id="rId8"/>
    <p:sldId id="266" r:id="rId9"/>
    <p:sldId id="267" r:id="rId10"/>
    <p:sldId id="268" r:id="rId11"/>
    <p:sldId id="269" r:id="rId12"/>
    <p:sldId id="271" r:id="rId13"/>
    <p:sldId id="270" r:id="rId14"/>
    <p:sldId id="262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48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94EB1A-D254-42D0-AE34-61E01FC8C0B5}" type="datetimeFigureOut">
              <a:rPr lang="ru-RU" smtClean="0"/>
              <a:pPr/>
              <a:t>04.03.2019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A175A-CC91-420A-8C70-5642A97A2DC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94EB1A-D254-42D0-AE34-61E01FC8C0B5}" type="datetimeFigureOut">
              <a:rPr lang="ru-RU" smtClean="0"/>
              <a:pPr/>
              <a:t>04.03.2019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A175A-CC91-420A-8C70-5642A97A2DC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94EB1A-D254-42D0-AE34-61E01FC8C0B5}" type="datetimeFigureOut">
              <a:rPr lang="ru-RU" smtClean="0"/>
              <a:pPr/>
              <a:t>04.03.2019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A175A-CC91-420A-8C70-5642A97A2DC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94EB1A-D254-42D0-AE34-61E01FC8C0B5}" type="datetimeFigureOut">
              <a:rPr lang="ru-RU" smtClean="0"/>
              <a:pPr/>
              <a:t>04.03.2019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A175A-CC91-420A-8C70-5642A97A2DC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94EB1A-D254-42D0-AE34-61E01FC8C0B5}" type="datetimeFigureOut">
              <a:rPr lang="ru-RU" smtClean="0"/>
              <a:pPr/>
              <a:t>04.03.2019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A175A-CC91-420A-8C70-5642A97A2DC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94EB1A-D254-42D0-AE34-61E01FC8C0B5}" type="datetimeFigureOut">
              <a:rPr lang="ru-RU" smtClean="0"/>
              <a:pPr/>
              <a:t>04.03.2019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A175A-CC91-420A-8C70-5642A97A2DC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9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94EB1A-D254-42D0-AE34-61E01FC8C0B5}" type="datetimeFigureOut">
              <a:rPr lang="ru-RU" smtClean="0"/>
              <a:pPr/>
              <a:t>04.03.2019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EA175A-CC91-420A-8C70-5642A97A2DC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jpeg"/><Relationship Id="rId3" Type="http://schemas.openxmlformats.org/officeDocument/2006/relationships/image" Target="../media/image26.jpeg"/><Relationship Id="rId7" Type="http://schemas.openxmlformats.org/officeDocument/2006/relationships/image" Target="../media/image30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9.jpeg"/><Relationship Id="rId5" Type="http://schemas.openxmlformats.org/officeDocument/2006/relationships/image" Target="../media/image28.jpeg"/><Relationship Id="rId4" Type="http://schemas.openxmlformats.org/officeDocument/2006/relationships/image" Target="../media/image27.jpeg"/><Relationship Id="rId9" Type="http://schemas.openxmlformats.org/officeDocument/2006/relationships/image" Target="../media/image32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jpeg"/><Relationship Id="rId3" Type="http://schemas.openxmlformats.org/officeDocument/2006/relationships/image" Target="../media/image34.jpeg"/><Relationship Id="rId7" Type="http://schemas.openxmlformats.org/officeDocument/2006/relationships/image" Target="../media/image38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7.jpeg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3.jpeg"/><Relationship Id="rId4" Type="http://schemas.openxmlformats.org/officeDocument/2006/relationships/image" Target="../media/image42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7" Type="http://schemas.openxmlformats.org/officeDocument/2006/relationships/image" Target="../media/image16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7" Type="http://schemas.openxmlformats.org/officeDocument/2006/relationships/image" Target="../media/image24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1428728" y="500043"/>
            <a:ext cx="628654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latin typeface="Century Gothic" pitchFamily="34" charset="0"/>
              </a:rPr>
              <a:t>МДОУ «</a:t>
            </a:r>
            <a:r>
              <a:rPr lang="ru-RU" b="1" dirty="0" smtClean="0">
                <a:latin typeface="Century Gothic" pitchFamily="34" charset="0"/>
              </a:rPr>
              <a:t>Детский сад №1 </a:t>
            </a:r>
            <a:r>
              <a:rPr lang="ru-RU" dirty="0" err="1" smtClean="0">
                <a:latin typeface="Century Gothic" pitchFamily="34" charset="0"/>
              </a:rPr>
              <a:t>Сонковского</a:t>
            </a:r>
            <a:r>
              <a:rPr lang="ru-RU" dirty="0" smtClean="0">
                <a:latin typeface="Century Gothic" pitchFamily="34" charset="0"/>
              </a:rPr>
              <a:t> района Тверской области»</a:t>
            </a:r>
            <a:endParaRPr lang="ru-RU" dirty="0">
              <a:latin typeface="Century Gothic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071934" y="1582341"/>
            <a:ext cx="4572032" cy="34470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FF0066"/>
                </a:solidFill>
                <a:latin typeface="Century Gothic" pitchFamily="34" charset="0"/>
              </a:rPr>
              <a:t>ПОРТФОЛИО</a:t>
            </a:r>
            <a:endParaRPr lang="ru-RU" sz="3200" b="1" dirty="0" smtClean="0">
              <a:solidFill>
                <a:srgbClr val="FF0066"/>
              </a:solidFill>
              <a:latin typeface="Century Gothic" pitchFamily="34" charset="0"/>
            </a:endParaRPr>
          </a:p>
          <a:p>
            <a:pPr algn="ctr"/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  <a:latin typeface="Century Gothic" pitchFamily="34" charset="0"/>
              </a:rPr>
              <a:t>Воспитателя первой квалификационной категории</a:t>
            </a:r>
          </a:p>
          <a:p>
            <a:pPr algn="ctr"/>
            <a:endParaRPr lang="ru-RU" b="1" dirty="0" smtClean="0">
              <a:solidFill>
                <a:schemeClr val="accent6">
                  <a:lumMod val="75000"/>
                </a:schemeClr>
              </a:solidFill>
              <a:latin typeface="Century Gothic" pitchFamily="34" charset="0"/>
            </a:endParaRPr>
          </a:p>
          <a:p>
            <a:pPr algn="ctr"/>
            <a:r>
              <a:rPr lang="ru-RU" sz="2800" b="1" i="1" dirty="0" smtClean="0">
                <a:solidFill>
                  <a:srgbClr val="FF0066"/>
                </a:solidFill>
                <a:latin typeface="Century Gothic" pitchFamily="34" charset="0"/>
              </a:rPr>
              <a:t>Кузнецовой Татьяны Викторовны</a:t>
            </a:r>
          </a:p>
          <a:p>
            <a:pPr algn="ctr"/>
            <a:endParaRPr lang="ru-RU" sz="2800" b="1" dirty="0" smtClean="0">
              <a:solidFill>
                <a:srgbClr val="FF0066"/>
              </a:solidFill>
              <a:latin typeface="Century Gothic" pitchFamily="34" charset="0"/>
            </a:endParaRPr>
          </a:p>
          <a:p>
            <a:pPr algn="ctr"/>
            <a:r>
              <a:rPr lang="ru-RU" sz="2000" dirty="0" smtClean="0">
                <a:solidFill>
                  <a:schemeClr val="accent6">
                    <a:lumMod val="75000"/>
                  </a:schemeClr>
                </a:solidFill>
                <a:latin typeface="Century Gothic" pitchFamily="34" charset="0"/>
              </a:rPr>
              <a:t>Моё кредо:</a:t>
            </a:r>
          </a:p>
          <a:p>
            <a:pPr algn="ctr"/>
            <a:endParaRPr lang="ru-RU" sz="2000" dirty="0" smtClean="0">
              <a:solidFill>
                <a:schemeClr val="accent6">
                  <a:lumMod val="75000"/>
                </a:schemeClr>
              </a:solidFill>
              <a:latin typeface="Century Gothic" pitchFamily="34" charset="0"/>
            </a:endParaRPr>
          </a:p>
        </p:txBody>
      </p:sp>
      <p:pic>
        <p:nvPicPr>
          <p:cNvPr id="13314" name="Picture 2" descr="https://pp.userapi.com/c834400/v834400403/a9d29/HtK7VJ6Pig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85852" y="1428736"/>
            <a:ext cx="2857500" cy="435483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4286248" y="4786322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ru-RU" b="1" i="1" smtClean="0">
                <a:cs typeface="Arabic Typesetting" pitchFamily="66" charset="-78"/>
              </a:rPr>
              <a:t>«Познавая </a:t>
            </a:r>
            <a:r>
              <a:rPr lang="ru-RU" b="1" i="1" dirty="0" smtClean="0">
                <a:cs typeface="Arabic Typesetting" pitchFamily="66" charset="-78"/>
              </a:rPr>
              <a:t>ребенка, дай познать себя. Делай это грамотно, осторожно, боясь обидеть ненароком. И ребенок станет величайшим открытием!»</a:t>
            </a:r>
            <a:endParaRPr lang="ru-RU" dirty="0">
              <a:cs typeface="Arabic Typesetting" pitchFamily="66" charset="-7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latin typeface="Century Gothic" pitchFamily="34" charset="0"/>
              </a:rPr>
              <a:t>Успехи воспитанников</a:t>
            </a:r>
            <a:br>
              <a:rPr lang="ru-RU" b="1" dirty="0" smtClean="0">
                <a:latin typeface="Century Gothic" pitchFamily="34" charset="0"/>
              </a:rPr>
            </a:br>
            <a:endParaRPr lang="ru-RU" dirty="0"/>
          </a:p>
        </p:txBody>
      </p:sp>
      <p:pic>
        <p:nvPicPr>
          <p:cNvPr id="7" name="Рисунок 6" descr="SDC1569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4282" y="928670"/>
            <a:ext cx="2084832" cy="27797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 descr="SDC1570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428860" y="928670"/>
            <a:ext cx="2084832" cy="27797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 descr="SDC1570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572000" y="928670"/>
            <a:ext cx="2084832" cy="27797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 descr="SDC15704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858016" y="928670"/>
            <a:ext cx="2084832" cy="27797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 descr="SDC15752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14282" y="3857628"/>
            <a:ext cx="2084832" cy="27797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Рисунок 11" descr="SDC15756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4500562" y="3786190"/>
            <a:ext cx="2084832" cy="27797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Рисунок 12" descr="SDC15760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6786578" y="3786190"/>
            <a:ext cx="2084832" cy="27797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6" name="Picture 2" descr="C:\Users\USER\Desktop\дипломы март\282955ВО1.Б.2019.2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500298" y="3857628"/>
            <a:ext cx="1891288" cy="267386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latin typeface="Century Gothic" pitchFamily="34" charset="0"/>
              </a:rPr>
              <a:t>Личные достижения</a:t>
            </a:r>
            <a:br>
              <a:rPr lang="ru-RU" b="1" dirty="0" smtClean="0">
                <a:latin typeface="Century Gothic" pitchFamily="34" charset="0"/>
              </a:rPr>
            </a:br>
            <a:endParaRPr lang="ru-RU" dirty="0"/>
          </a:p>
        </p:txBody>
      </p:sp>
      <p:pic>
        <p:nvPicPr>
          <p:cNvPr id="4" name="Рисунок 3" descr="SDC1575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85720" y="857232"/>
            <a:ext cx="3474720" cy="2606040"/>
          </a:xfrm>
          <a:prstGeom prst="rect">
            <a:avLst/>
          </a:prstGeom>
        </p:spPr>
      </p:pic>
      <p:pic>
        <p:nvPicPr>
          <p:cNvPr id="5" name="Рисунок 4" descr="SDC15758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572264" y="928670"/>
            <a:ext cx="2345436" cy="3127248"/>
          </a:xfrm>
          <a:prstGeom prst="rect">
            <a:avLst/>
          </a:prstGeom>
        </p:spPr>
      </p:pic>
      <p:pic>
        <p:nvPicPr>
          <p:cNvPr id="6" name="Рисунок 5" descr="SDC15748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429124" y="3500438"/>
            <a:ext cx="2345436" cy="3127248"/>
          </a:xfrm>
          <a:prstGeom prst="rect">
            <a:avLst/>
          </a:prstGeom>
        </p:spPr>
      </p:pic>
      <p:pic>
        <p:nvPicPr>
          <p:cNvPr id="7" name="Рисунок 6" descr="SDC15744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071934" y="928670"/>
            <a:ext cx="2345436" cy="3127248"/>
          </a:xfrm>
          <a:prstGeom prst="rect">
            <a:avLst/>
          </a:prstGeom>
        </p:spPr>
      </p:pic>
      <p:pic>
        <p:nvPicPr>
          <p:cNvPr id="8" name="Рисунок 7" descr="SDC15741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85720" y="3500438"/>
            <a:ext cx="2345436" cy="3127248"/>
          </a:xfrm>
          <a:prstGeom prst="rect">
            <a:avLst/>
          </a:prstGeom>
        </p:spPr>
      </p:pic>
      <p:pic>
        <p:nvPicPr>
          <p:cNvPr id="9" name="Рисунок 8" descr="SDC15733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2428860" y="3500438"/>
            <a:ext cx="2345436" cy="3127248"/>
          </a:xfrm>
          <a:prstGeom prst="rect">
            <a:avLst/>
          </a:prstGeom>
        </p:spPr>
      </p:pic>
      <p:pic>
        <p:nvPicPr>
          <p:cNvPr id="10" name="Рисунок 9" descr="SDC15735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6572264" y="3500438"/>
            <a:ext cx="2345436" cy="312724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latin typeface="Century Gothic" pitchFamily="34" charset="0"/>
              </a:rPr>
              <a:t>Благодарность родителей</a:t>
            </a:r>
            <a:endParaRPr lang="ru-RU" dirty="0"/>
          </a:p>
        </p:txBody>
      </p:sp>
      <p:pic>
        <p:nvPicPr>
          <p:cNvPr id="3" name="Рисунок 2" descr="SDC1572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071934" y="2285992"/>
            <a:ext cx="2606040" cy="3474720"/>
          </a:xfrm>
          <a:prstGeom prst="rect">
            <a:avLst/>
          </a:prstGeom>
        </p:spPr>
      </p:pic>
      <p:pic>
        <p:nvPicPr>
          <p:cNvPr id="4" name="Рисунок 3" descr="SDC1572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85720" y="1142984"/>
            <a:ext cx="2606040" cy="3474720"/>
          </a:xfrm>
          <a:prstGeom prst="rect">
            <a:avLst/>
          </a:prstGeom>
        </p:spPr>
      </p:pic>
      <p:pic>
        <p:nvPicPr>
          <p:cNvPr id="5" name="Рисунок 4" descr="SDC15728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286512" y="3071810"/>
            <a:ext cx="2606040" cy="3474720"/>
          </a:xfrm>
          <a:prstGeom prst="rect">
            <a:avLst/>
          </a:prstGeom>
        </p:spPr>
      </p:pic>
      <p:pic>
        <p:nvPicPr>
          <p:cNvPr id="6" name="Рисунок 5" descr="SDC15725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000232" y="1500174"/>
            <a:ext cx="2606040" cy="347472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2910" y="0"/>
            <a:ext cx="8043890" cy="5214950"/>
          </a:xfrm>
        </p:spPr>
        <p:txBody>
          <a:bodyPr>
            <a:normAutofit fontScale="90000"/>
          </a:bodyPr>
          <a:lstStyle/>
          <a:p>
            <a:pPr algn="l"/>
            <a:r>
              <a:rPr lang="ru-RU" b="1" dirty="0" smtClean="0">
                <a:latin typeface="Century Gothic" pitchFamily="34" charset="0"/>
              </a:rPr>
              <a:t/>
            </a:r>
            <a:br>
              <a:rPr lang="ru-RU" b="1" dirty="0" smtClean="0">
                <a:latin typeface="Century Gothic" pitchFamily="34" charset="0"/>
              </a:rPr>
            </a:br>
            <a:r>
              <a:rPr lang="ru-RU" b="1" dirty="0" smtClean="0">
                <a:latin typeface="Century Gothic" pitchFamily="34" charset="0"/>
              </a:rPr>
              <a:t/>
            </a:r>
            <a:br>
              <a:rPr lang="ru-RU" b="1" dirty="0" smtClean="0">
                <a:latin typeface="Century Gothic" pitchFamily="34" charset="0"/>
              </a:rPr>
            </a:br>
            <a:r>
              <a:rPr lang="ru-RU" b="1" dirty="0" smtClean="0">
                <a:latin typeface="Century Gothic" pitchFamily="34" charset="0"/>
              </a:rPr>
              <a:t/>
            </a:r>
            <a:br>
              <a:rPr lang="ru-RU" b="1" dirty="0" smtClean="0">
                <a:latin typeface="Century Gothic" pitchFamily="34" charset="0"/>
              </a:rPr>
            </a:br>
            <a:r>
              <a:rPr lang="ru-RU" b="1" dirty="0" smtClean="0">
                <a:latin typeface="Century Gothic" pitchFamily="34" charset="0"/>
              </a:rPr>
              <a:t/>
            </a:r>
            <a:br>
              <a:rPr lang="ru-RU" b="1" dirty="0" smtClean="0">
                <a:latin typeface="Century Gothic" pitchFamily="34" charset="0"/>
              </a:rPr>
            </a:br>
            <a:r>
              <a:rPr lang="ru-RU" b="1" dirty="0" smtClean="0">
                <a:latin typeface="Century Gothic" pitchFamily="34" charset="0"/>
              </a:rPr>
              <a:t>Личные </a:t>
            </a:r>
            <a:r>
              <a:rPr lang="ru-RU" b="1" dirty="0" smtClean="0">
                <a:latin typeface="Century Gothic" pitchFamily="34" charset="0"/>
              </a:rPr>
              <a:t>достижения</a:t>
            </a:r>
            <a:br>
              <a:rPr lang="ru-RU" b="1" dirty="0" smtClean="0">
                <a:latin typeface="Century Gothic" pitchFamily="34" charset="0"/>
              </a:rPr>
            </a:br>
            <a:r>
              <a:rPr lang="ru-RU" sz="1700" dirty="0" smtClean="0"/>
              <a:t> Грамота  отдела образования  администрации </a:t>
            </a:r>
            <a:r>
              <a:rPr lang="ru-RU" sz="1700" dirty="0" err="1" smtClean="0"/>
              <a:t>Сонковского</a:t>
            </a:r>
            <a:r>
              <a:rPr lang="ru-RU" sz="1700" dirty="0" smtClean="0"/>
              <a:t> р-на (Приказ №36 от 27.08.2012г.) </a:t>
            </a:r>
            <a:br>
              <a:rPr lang="ru-RU" sz="1700" dirty="0" smtClean="0"/>
            </a:br>
            <a:r>
              <a:rPr lang="ru-RU" sz="1700" dirty="0" smtClean="0"/>
              <a:t>Диплом победителя районного конкурса педагогического мастерства от 28.02.2014г.</a:t>
            </a:r>
            <a:br>
              <a:rPr lang="ru-RU" sz="1700" dirty="0" smtClean="0"/>
            </a:br>
            <a:r>
              <a:rPr lang="ru-RU" sz="1700" dirty="0" smtClean="0"/>
              <a:t>Диплом </a:t>
            </a:r>
            <a:r>
              <a:rPr lang="en-US" sz="1700" dirty="0" smtClean="0"/>
              <a:t>II</a:t>
            </a:r>
            <a:r>
              <a:rPr lang="ru-RU" sz="1700" dirty="0" smtClean="0"/>
              <a:t> степени за участие в муниципальном конкурсе «Мой лучший урок» от 17.02.2013г.</a:t>
            </a:r>
            <a:br>
              <a:rPr lang="ru-RU" sz="1700" dirty="0" smtClean="0"/>
            </a:br>
            <a:r>
              <a:rPr lang="ru-RU" sz="1700" dirty="0" smtClean="0"/>
              <a:t>Диплом победителя в международном конкурсе поделок «Шкатулка талантов» от 12.09.2015г.</a:t>
            </a:r>
            <a:br>
              <a:rPr lang="ru-RU" sz="1700" dirty="0" smtClean="0"/>
            </a:br>
            <a:r>
              <a:rPr lang="ru-RU" sz="1700" dirty="0" smtClean="0"/>
              <a:t>Сертификат участника в конкурсе методических работ на образовательном портале «Учись, учись» от 9.09.2015г</a:t>
            </a:r>
            <a:r>
              <a:rPr lang="ru-RU" sz="1700" dirty="0" smtClean="0"/>
              <a:t>.</a:t>
            </a:r>
            <a:r>
              <a:rPr lang="ru-RU" sz="1700" dirty="0" smtClean="0"/>
              <a:t/>
            </a:r>
            <a:br>
              <a:rPr lang="ru-RU" sz="1700" dirty="0" smtClean="0"/>
            </a:br>
            <a:r>
              <a:rPr lang="ru-RU" sz="1700" dirty="0" smtClean="0"/>
              <a:t>Благодарности МДОУ «Детский сад №1» :</a:t>
            </a:r>
            <a:br>
              <a:rPr lang="ru-RU" sz="1700" dirty="0" smtClean="0"/>
            </a:br>
            <a:r>
              <a:rPr lang="ru-RU" sz="1700" dirty="0" smtClean="0"/>
              <a:t>Приказ №9 от 09.03.2011г.;</a:t>
            </a:r>
            <a:br>
              <a:rPr lang="ru-RU" sz="1700" dirty="0" smtClean="0"/>
            </a:br>
            <a:r>
              <a:rPr lang="ru-RU" sz="1700" dirty="0" smtClean="0"/>
              <a:t>Приказ №3 от 11.03.2013г. ;</a:t>
            </a:r>
            <a:br>
              <a:rPr lang="ru-RU" sz="1700" dirty="0" smtClean="0"/>
            </a:br>
            <a:r>
              <a:rPr lang="ru-RU" sz="1700" dirty="0" smtClean="0"/>
              <a:t>Приказ «6 от 25.02.2014г.;</a:t>
            </a:r>
            <a:br>
              <a:rPr lang="ru-RU" sz="1700" dirty="0" smtClean="0"/>
            </a:br>
            <a:r>
              <a:rPr lang="ru-RU" sz="1700" dirty="0" smtClean="0"/>
              <a:t>Приказ №8 от 24.03.2014г. ;</a:t>
            </a:r>
            <a:br>
              <a:rPr lang="ru-RU" sz="1700" dirty="0" smtClean="0"/>
            </a:br>
            <a:r>
              <a:rPr lang="ru-RU" sz="1700" dirty="0" smtClean="0"/>
              <a:t>Приказ №14 от 26.09.2014г. ;</a:t>
            </a:r>
            <a:br>
              <a:rPr lang="ru-RU" sz="1700" dirty="0" smtClean="0"/>
            </a:br>
            <a:r>
              <a:rPr lang="ru-RU" sz="1700" dirty="0" smtClean="0"/>
              <a:t>Приказ №11 от 10.02.2015г. </a:t>
            </a:r>
            <a:br>
              <a:rPr lang="ru-RU" sz="1700" dirty="0" smtClean="0"/>
            </a:br>
            <a:r>
              <a:rPr lang="ru-RU" sz="1700" dirty="0" smtClean="0"/>
              <a:t>Благодарность Главы </a:t>
            </a:r>
            <a:r>
              <a:rPr lang="ru-RU" sz="1700" dirty="0" err="1" smtClean="0"/>
              <a:t>Сонковского</a:t>
            </a:r>
            <a:r>
              <a:rPr lang="ru-RU" sz="1700" dirty="0" smtClean="0"/>
              <a:t> района  от 24.08.2016  №</a:t>
            </a:r>
            <a:r>
              <a:rPr lang="ru-RU" sz="1700" dirty="0" smtClean="0"/>
              <a:t>125-рг</a:t>
            </a:r>
            <a:r>
              <a:rPr lang="ru-RU" sz="1700" dirty="0" smtClean="0"/>
              <a:t/>
            </a:r>
            <a:br>
              <a:rPr lang="ru-RU" sz="1700" dirty="0" smtClean="0"/>
            </a:br>
            <a:r>
              <a:rPr lang="ru-RU" sz="1700" dirty="0" smtClean="0"/>
              <a:t>Диплом </a:t>
            </a:r>
            <a:r>
              <a:rPr lang="en-US" sz="1700" dirty="0" smtClean="0"/>
              <a:t>I</a:t>
            </a:r>
            <a:r>
              <a:rPr lang="ru-RU" sz="1700" dirty="0" smtClean="0"/>
              <a:t>место  в международном творческом образовательном конкурсе « Ярмарка талантов» декабрь 2017г</a:t>
            </a:r>
            <a:r>
              <a:rPr lang="ru-RU" sz="1700" dirty="0" smtClean="0"/>
              <a:t>.</a:t>
            </a:r>
            <a:br>
              <a:rPr lang="ru-RU" sz="1700" dirty="0" smtClean="0"/>
            </a:br>
            <a:r>
              <a:rPr lang="ru-RU" sz="1700" dirty="0" smtClean="0"/>
              <a:t>Диплом </a:t>
            </a:r>
            <a:r>
              <a:rPr lang="en-US" sz="1700" dirty="0" smtClean="0"/>
              <a:t>I</a:t>
            </a:r>
            <a:r>
              <a:rPr lang="ru-RU" sz="1700" dirty="0" smtClean="0"/>
              <a:t> степени </a:t>
            </a:r>
            <a:r>
              <a:rPr lang="ru-RU" sz="1700" dirty="0" smtClean="0"/>
              <a:t>за участие в муниципальном </a:t>
            </a:r>
            <a:r>
              <a:rPr lang="ru-RU" sz="1700" dirty="0" smtClean="0"/>
              <a:t> профессиональном конкурсе </a:t>
            </a:r>
            <a:r>
              <a:rPr lang="ru-RU" sz="1700" dirty="0" smtClean="0"/>
              <a:t>«Мой лучший урок» </a:t>
            </a:r>
            <a:r>
              <a:rPr lang="ru-RU" sz="1700" dirty="0" smtClean="0"/>
              <a:t> от 27.03.2017г.</a:t>
            </a:r>
            <a:br>
              <a:rPr lang="ru-RU" sz="1700" dirty="0" smtClean="0"/>
            </a:br>
            <a:r>
              <a:rPr lang="ru-RU" sz="1700" dirty="0" smtClean="0"/>
              <a:t>Благодарственное письмо от председателя территориальной избирательной комиссии </a:t>
            </a:r>
            <a:r>
              <a:rPr lang="ru-RU" sz="1700" dirty="0" err="1" smtClean="0"/>
              <a:t>Сонковского</a:t>
            </a:r>
            <a:r>
              <a:rPr lang="ru-RU" sz="1700" dirty="0" smtClean="0"/>
              <a:t> района  март 2018г.</a:t>
            </a:r>
            <a:br>
              <a:rPr lang="ru-RU" sz="1700" dirty="0" smtClean="0"/>
            </a:br>
            <a:r>
              <a:rPr lang="ru-RU" sz="1700" dirty="0" smtClean="0"/>
              <a:t>Диплом победителя муниципального профессионального конкурса «Моя лучшая методическая разработка»  от 23.04.2018  № 33</a:t>
            </a:r>
            <a:br>
              <a:rPr lang="ru-RU" sz="1700" dirty="0" smtClean="0"/>
            </a:br>
            <a:r>
              <a:rPr lang="ru-RU" sz="1700" dirty="0" smtClean="0"/>
              <a:t>Грамота от заведующей РОО от 27.09.2018г. № 53</a:t>
            </a: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 smtClean="0"/>
              <a:t>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071538" y="857232"/>
            <a:ext cx="707234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Century Gothic" pitchFamily="34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143108" y="2714620"/>
            <a:ext cx="5371983" cy="193899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6000" b="1" i="1" dirty="0" smtClean="0">
                <a:solidFill>
                  <a:schemeClr val="accent6">
                    <a:lumMod val="75000"/>
                  </a:schemeClr>
                </a:solidFill>
                <a:latin typeface="Century Gothic" pitchFamily="34" charset="0"/>
              </a:rPr>
              <a:t>Спасибо </a:t>
            </a:r>
          </a:p>
          <a:p>
            <a:pPr algn="ctr"/>
            <a:r>
              <a:rPr lang="ru-RU" sz="6000" b="1" i="1" dirty="0" smtClean="0">
                <a:solidFill>
                  <a:schemeClr val="accent6">
                    <a:lumMod val="75000"/>
                  </a:schemeClr>
                </a:solidFill>
                <a:latin typeface="Century Gothic" pitchFamily="34" charset="0"/>
              </a:rPr>
              <a:t>за внимание!</a:t>
            </a:r>
            <a:endParaRPr lang="ru-RU" sz="6000" b="1" i="1" dirty="0" smtClean="0">
              <a:latin typeface="Century Gothic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85720" y="285728"/>
            <a:ext cx="7286676" cy="64017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 smtClean="0">
                <a:solidFill>
                  <a:schemeClr val="accent6">
                    <a:lumMod val="75000"/>
                  </a:schemeClr>
                </a:solidFill>
                <a:latin typeface="Century Gothic" pitchFamily="34" charset="0"/>
              </a:rPr>
              <a:t>Общие сведения</a:t>
            </a:r>
          </a:p>
          <a:p>
            <a:pPr algn="ctr"/>
            <a:endParaRPr lang="ru-RU" dirty="0" smtClean="0">
              <a:solidFill>
                <a:schemeClr val="accent6">
                  <a:lumMod val="75000"/>
                </a:schemeClr>
              </a:solidFill>
              <a:latin typeface="Century Gothic" pitchFamily="34" charset="0"/>
            </a:endParaRPr>
          </a:p>
          <a:p>
            <a:pPr algn="ctr"/>
            <a:r>
              <a:rPr lang="ru-RU" sz="3600" dirty="0" smtClean="0">
                <a:latin typeface="Century Gothic" pitchFamily="34" charset="0"/>
              </a:rPr>
              <a:t>Дата рождения </a:t>
            </a:r>
          </a:p>
          <a:p>
            <a:pPr algn="ctr"/>
            <a:r>
              <a:rPr lang="ru-RU" sz="3600" b="1" dirty="0" smtClean="0">
                <a:solidFill>
                  <a:srgbClr val="D60093"/>
                </a:solidFill>
                <a:latin typeface="Century Gothic" pitchFamily="34" charset="0"/>
              </a:rPr>
              <a:t>22 сентября 1975г.</a:t>
            </a:r>
          </a:p>
          <a:p>
            <a:pPr algn="ctr"/>
            <a:r>
              <a:rPr lang="ru-RU" sz="3600" dirty="0" smtClean="0">
                <a:latin typeface="Century Gothic" pitchFamily="34" charset="0"/>
              </a:rPr>
              <a:t>Занимаемая должность </a:t>
            </a:r>
          </a:p>
          <a:p>
            <a:pPr algn="ctr"/>
            <a:r>
              <a:rPr lang="ru-RU" sz="3600" b="1" dirty="0" smtClean="0">
                <a:solidFill>
                  <a:srgbClr val="D60093"/>
                </a:solidFill>
                <a:latin typeface="Century Gothic" pitchFamily="34" charset="0"/>
              </a:rPr>
              <a:t>воспитатель детского сада</a:t>
            </a:r>
          </a:p>
          <a:p>
            <a:pPr algn="ctr"/>
            <a:r>
              <a:rPr lang="ru-RU" sz="3600" dirty="0" smtClean="0">
                <a:latin typeface="Century Gothic" pitchFamily="34" charset="0"/>
              </a:rPr>
              <a:t>Общий трудовой стаж </a:t>
            </a:r>
          </a:p>
          <a:p>
            <a:pPr algn="ctr"/>
            <a:r>
              <a:rPr lang="ru-RU" sz="3600" b="1" dirty="0" smtClean="0">
                <a:solidFill>
                  <a:srgbClr val="D60093"/>
                </a:solidFill>
                <a:latin typeface="Century Gothic" pitchFamily="34" charset="0"/>
              </a:rPr>
              <a:t>24 </a:t>
            </a:r>
            <a:r>
              <a:rPr lang="ru-RU" sz="3600" b="1" dirty="0" smtClean="0">
                <a:solidFill>
                  <a:srgbClr val="D60093"/>
                </a:solidFill>
                <a:latin typeface="Century Gothic" pitchFamily="34" charset="0"/>
              </a:rPr>
              <a:t>года</a:t>
            </a:r>
          </a:p>
          <a:p>
            <a:pPr algn="ctr"/>
            <a:r>
              <a:rPr lang="ru-RU" sz="3600" dirty="0" smtClean="0">
                <a:latin typeface="Century Gothic" pitchFamily="34" charset="0"/>
              </a:rPr>
              <a:t>Стаж педагогической работы </a:t>
            </a:r>
          </a:p>
          <a:p>
            <a:pPr algn="ctr"/>
            <a:r>
              <a:rPr lang="ru-RU" sz="3600" b="1" dirty="0" smtClean="0">
                <a:solidFill>
                  <a:srgbClr val="D60093"/>
                </a:solidFill>
                <a:latin typeface="Century Gothic" pitchFamily="34" charset="0"/>
              </a:rPr>
              <a:t>24 </a:t>
            </a:r>
            <a:r>
              <a:rPr lang="ru-RU" sz="3600" b="1" dirty="0" smtClean="0">
                <a:solidFill>
                  <a:srgbClr val="D60093"/>
                </a:solidFill>
                <a:latin typeface="Century Gothic" pitchFamily="34" charset="0"/>
              </a:rPr>
              <a:t>года</a:t>
            </a:r>
          </a:p>
          <a:p>
            <a:pPr algn="ctr"/>
            <a:r>
              <a:rPr lang="ru-RU" sz="3600" dirty="0" smtClean="0">
                <a:latin typeface="Century Gothic" pitchFamily="34" charset="0"/>
              </a:rPr>
              <a:t>В данном учреждении </a:t>
            </a:r>
            <a:endParaRPr lang="ru-RU" sz="3600" dirty="0" smtClean="0">
              <a:latin typeface="Century Gothic" pitchFamily="34" charset="0"/>
            </a:endParaRPr>
          </a:p>
          <a:p>
            <a:pPr algn="ctr"/>
            <a:r>
              <a:rPr lang="ru-RU" sz="3600" b="1" dirty="0" smtClean="0">
                <a:solidFill>
                  <a:srgbClr val="D60093"/>
                </a:solidFill>
                <a:latin typeface="Century Gothic" pitchFamily="34" charset="0"/>
              </a:rPr>
              <a:t>20 </a:t>
            </a:r>
            <a:r>
              <a:rPr lang="ru-RU" sz="3600" b="1" dirty="0" smtClean="0">
                <a:solidFill>
                  <a:srgbClr val="D60093"/>
                </a:solidFill>
                <a:latin typeface="Century Gothic" pitchFamily="34" charset="0"/>
              </a:rPr>
              <a:t>лет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85720" y="214290"/>
            <a:ext cx="8286808" cy="73250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u="sng" dirty="0" smtClean="0">
                <a:latin typeface="Century Gothic" pitchFamily="34" charset="0"/>
              </a:rPr>
              <a:t>Образование</a:t>
            </a:r>
            <a:endParaRPr lang="ru-RU" sz="2400" u="sng" dirty="0" smtClean="0">
              <a:solidFill>
                <a:schemeClr val="accent6">
                  <a:lumMod val="75000"/>
                </a:schemeClr>
              </a:solidFill>
              <a:latin typeface="Century Gothic" pitchFamily="34" charset="0"/>
            </a:endParaRPr>
          </a:p>
          <a:p>
            <a:pPr algn="ctr"/>
            <a:r>
              <a:rPr lang="ru-RU" b="1" dirty="0" err="1" smtClean="0">
                <a:latin typeface="Century Gothic" pitchFamily="34" charset="0"/>
              </a:rPr>
              <a:t>Калязинский</a:t>
            </a:r>
            <a:r>
              <a:rPr lang="ru-RU" b="1" dirty="0" smtClean="0">
                <a:latin typeface="Century Gothic" pitchFamily="34" charset="0"/>
              </a:rPr>
              <a:t> филиал Тверского </a:t>
            </a:r>
            <a:r>
              <a:rPr lang="ru-RU" b="1" dirty="0" err="1" smtClean="0">
                <a:latin typeface="Century Gothic" pitchFamily="34" charset="0"/>
              </a:rPr>
              <a:t>пед</a:t>
            </a:r>
            <a:r>
              <a:rPr lang="ru-RU" b="1" dirty="0" smtClean="0">
                <a:latin typeface="Century Gothic" pitchFamily="34" charset="0"/>
              </a:rPr>
              <a:t>. училища 1995г.</a:t>
            </a:r>
          </a:p>
          <a:p>
            <a:pPr algn="ctr"/>
            <a:r>
              <a:rPr lang="ru-RU" sz="1600" b="1" i="1" dirty="0" smtClean="0">
                <a:latin typeface="Century Gothic" pitchFamily="34" charset="0"/>
              </a:rPr>
              <a:t>Специальность</a:t>
            </a:r>
            <a:r>
              <a:rPr lang="ru-RU" sz="1600" dirty="0" smtClean="0">
                <a:solidFill>
                  <a:schemeClr val="accent6">
                    <a:lumMod val="75000"/>
                  </a:schemeClr>
                </a:solidFill>
                <a:latin typeface="Century Gothic" pitchFamily="34" charset="0"/>
              </a:rPr>
              <a:t> – </a:t>
            </a:r>
            <a:r>
              <a:rPr lang="ru-RU" sz="1600" i="1" dirty="0" smtClean="0">
                <a:solidFill>
                  <a:srgbClr val="FF0066"/>
                </a:solidFill>
                <a:latin typeface="Century Gothic" pitchFamily="34" charset="0"/>
              </a:rPr>
              <a:t>учитель начальных </a:t>
            </a:r>
            <a:r>
              <a:rPr lang="ru-RU" sz="1600" i="1" dirty="0" smtClean="0">
                <a:solidFill>
                  <a:srgbClr val="FF0066"/>
                </a:solidFill>
                <a:latin typeface="Century Gothic" pitchFamily="34" charset="0"/>
              </a:rPr>
              <a:t>классов</a:t>
            </a:r>
            <a:endParaRPr lang="ru-RU" sz="1600" b="1" i="1" dirty="0" smtClean="0">
              <a:solidFill>
                <a:schemeClr val="accent6">
                  <a:lumMod val="75000"/>
                </a:schemeClr>
              </a:solidFill>
              <a:latin typeface="Century Gothic" pitchFamily="34" charset="0"/>
            </a:endParaRPr>
          </a:p>
          <a:p>
            <a:pPr algn="ctr"/>
            <a:r>
              <a:rPr lang="ru-RU" sz="1600" b="1" dirty="0" smtClean="0">
                <a:latin typeface="Century Gothic" pitchFamily="34" charset="0"/>
              </a:rPr>
              <a:t>ГБОУ </a:t>
            </a:r>
            <a:r>
              <a:rPr lang="ru-RU" sz="1600" b="1" dirty="0" smtClean="0">
                <a:latin typeface="Century Gothic" pitchFamily="34" charset="0"/>
              </a:rPr>
              <a:t>ДО Институт усовершенствования учителей (</a:t>
            </a:r>
            <a:r>
              <a:rPr lang="ru-RU" sz="1600" b="1" dirty="0" smtClean="0">
                <a:latin typeface="Century Gothic" pitchFamily="34" charset="0"/>
              </a:rPr>
              <a:t>2013)</a:t>
            </a:r>
          </a:p>
          <a:p>
            <a:pPr algn="ctr"/>
            <a:r>
              <a:rPr lang="ru-RU" sz="1600" b="1" dirty="0" smtClean="0">
                <a:latin typeface="Century Gothic" pitchFamily="34" charset="0"/>
              </a:rPr>
              <a:t>     Программа </a:t>
            </a:r>
            <a:r>
              <a:rPr lang="ru-RU" sz="1600" dirty="0" smtClean="0">
                <a:solidFill>
                  <a:schemeClr val="accent6">
                    <a:lumMod val="75000"/>
                  </a:schemeClr>
                </a:solidFill>
                <a:latin typeface="Century Gothic" pitchFamily="34" charset="0"/>
              </a:rPr>
              <a:t>– </a:t>
            </a:r>
            <a:r>
              <a:rPr lang="ru-RU" sz="1600" i="1" dirty="0" smtClean="0">
                <a:solidFill>
                  <a:srgbClr val="FF0066"/>
                </a:solidFill>
                <a:latin typeface="Century Gothic" pitchFamily="34" charset="0"/>
              </a:rPr>
              <a:t>Актуальные проблемы и перспективы развития ДОО в условиях ФГОС</a:t>
            </a:r>
            <a:endParaRPr lang="ru-RU" sz="1600" b="1" dirty="0" smtClean="0">
              <a:solidFill>
                <a:schemeClr val="accent6">
                  <a:lumMod val="75000"/>
                </a:schemeClr>
              </a:solidFill>
              <a:latin typeface="Century Gothic" pitchFamily="34" charset="0"/>
            </a:endParaRPr>
          </a:p>
          <a:p>
            <a:pPr algn="ctr"/>
            <a:r>
              <a:rPr lang="ru-RU" sz="1600" b="1" dirty="0" smtClean="0">
                <a:latin typeface="Century Gothic" pitchFamily="34" charset="0"/>
              </a:rPr>
              <a:t>           ГАОУ </a:t>
            </a:r>
            <a:r>
              <a:rPr lang="ru-RU" sz="1600" b="1" dirty="0" smtClean="0">
                <a:latin typeface="Century Gothic" pitchFamily="34" charset="0"/>
              </a:rPr>
              <a:t>ВО Московский городской педагогический университет (2016) </a:t>
            </a:r>
          </a:p>
          <a:p>
            <a:pPr algn="ctr"/>
            <a:r>
              <a:rPr lang="ru-RU" sz="1600" b="1" i="1" dirty="0" smtClean="0">
                <a:latin typeface="Century Gothic" pitchFamily="34" charset="0"/>
              </a:rPr>
              <a:t>     Специальность </a:t>
            </a:r>
            <a:r>
              <a:rPr lang="ru-RU" sz="1600" dirty="0" smtClean="0">
                <a:solidFill>
                  <a:schemeClr val="accent6">
                    <a:lumMod val="75000"/>
                  </a:schemeClr>
                </a:solidFill>
                <a:latin typeface="Century Gothic" pitchFamily="34" charset="0"/>
              </a:rPr>
              <a:t>– </a:t>
            </a:r>
            <a:r>
              <a:rPr lang="ru-RU" sz="1600" i="1" dirty="0" smtClean="0">
                <a:solidFill>
                  <a:srgbClr val="FF0066"/>
                </a:solidFill>
                <a:latin typeface="Century Gothic" pitchFamily="34" charset="0"/>
              </a:rPr>
              <a:t>Дошкольная педагогика. Воспитание и развитие детей в ДОО</a:t>
            </a:r>
          </a:p>
          <a:p>
            <a:pPr algn="ctr"/>
            <a:r>
              <a:rPr lang="ru-RU" sz="1600" b="1" dirty="0" smtClean="0">
                <a:latin typeface="Century Gothic" pitchFamily="34" charset="0"/>
              </a:rPr>
              <a:t>ГБОУ ДО Институт усовершенствования учителей (2018)</a:t>
            </a:r>
            <a:r>
              <a:rPr lang="ru-RU" sz="1600" dirty="0" smtClean="0">
                <a:solidFill>
                  <a:schemeClr val="accent6">
                    <a:lumMod val="75000"/>
                  </a:schemeClr>
                </a:solidFill>
                <a:latin typeface="Century Gothic" pitchFamily="34" charset="0"/>
              </a:rPr>
              <a:t> </a:t>
            </a:r>
            <a:endParaRPr lang="ru-RU" sz="1600" dirty="0" smtClean="0">
              <a:solidFill>
                <a:schemeClr val="accent6">
                  <a:lumMod val="75000"/>
                </a:schemeClr>
              </a:solidFill>
              <a:latin typeface="Century Gothic" pitchFamily="34" charset="0"/>
            </a:endParaRPr>
          </a:p>
          <a:p>
            <a:pPr algn="ctr"/>
            <a:r>
              <a:rPr lang="ru-RU" sz="1600" b="1" dirty="0" smtClean="0">
                <a:latin typeface="Century Gothic" pitchFamily="34" charset="0"/>
              </a:rPr>
              <a:t>Программа</a:t>
            </a:r>
            <a:r>
              <a:rPr lang="ru-RU" sz="1600" dirty="0" smtClean="0">
                <a:solidFill>
                  <a:schemeClr val="accent6">
                    <a:lumMod val="75000"/>
                  </a:schemeClr>
                </a:solidFill>
                <a:latin typeface="Century Gothic" pitchFamily="34" charset="0"/>
              </a:rPr>
              <a:t> </a:t>
            </a:r>
            <a:r>
              <a:rPr lang="ru-RU" sz="1600" dirty="0" smtClean="0">
                <a:solidFill>
                  <a:schemeClr val="accent6">
                    <a:lumMod val="75000"/>
                  </a:schemeClr>
                </a:solidFill>
                <a:latin typeface="Century Gothic" pitchFamily="34" charset="0"/>
              </a:rPr>
              <a:t>– </a:t>
            </a:r>
            <a:r>
              <a:rPr lang="ru-RU" sz="1600" i="1" dirty="0" smtClean="0">
                <a:solidFill>
                  <a:srgbClr val="FF0066"/>
                </a:solidFill>
                <a:latin typeface="Century Gothic" pitchFamily="34" charset="0"/>
              </a:rPr>
              <a:t>Экспертная оценка профессиональной деятельности педагогических работников Тверской </a:t>
            </a:r>
            <a:r>
              <a:rPr lang="ru-RU" sz="1600" i="1" dirty="0" smtClean="0">
                <a:solidFill>
                  <a:srgbClr val="FF0066"/>
                </a:solidFill>
                <a:latin typeface="Century Gothic" pitchFamily="34" charset="0"/>
              </a:rPr>
              <a:t>области</a:t>
            </a:r>
          </a:p>
          <a:p>
            <a:pPr algn="ctr"/>
            <a:r>
              <a:rPr lang="ru-RU" sz="1600" b="1" i="1" dirty="0" smtClean="0">
                <a:latin typeface="Century Gothic" pitchFamily="34" charset="0"/>
              </a:rPr>
              <a:t>Частное образовательное учреждение дополнительного профессионального образования «Образовательный центр</a:t>
            </a:r>
          </a:p>
          <a:p>
            <a:pPr algn="ctr"/>
            <a:r>
              <a:rPr lang="ru-RU" sz="1600" b="1" i="1" dirty="0" smtClean="0">
                <a:latin typeface="Century Gothic" pitchFamily="34" charset="0"/>
              </a:rPr>
              <a:t> </a:t>
            </a:r>
            <a:r>
              <a:rPr lang="ru-RU" sz="1600" i="1" dirty="0" smtClean="0">
                <a:latin typeface="Century Gothic" pitchFamily="34" charset="0"/>
              </a:rPr>
              <a:t>«Открытое образование» </a:t>
            </a:r>
            <a:r>
              <a:rPr lang="ru-RU" sz="1600" b="1" i="1" dirty="0" smtClean="0">
                <a:latin typeface="Century Gothic" pitchFamily="34" charset="0"/>
              </a:rPr>
              <a:t>(2018)</a:t>
            </a:r>
          </a:p>
          <a:p>
            <a:pPr algn="ctr"/>
            <a:r>
              <a:rPr lang="ru-RU" sz="1600" b="1" i="1" dirty="0" smtClean="0">
                <a:latin typeface="Century Gothic" pitchFamily="34" charset="0"/>
              </a:rPr>
              <a:t>Специальность </a:t>
            </a:r>
            <a:r>
              <a:rPr lang="ru-RU" sz="1600" i="1" dirty="0" smtClean="0">
                <a:solidFill>
                  <a:srgbClr val="FF0066"/>
                </a:solidFill>
                <a:latin typeface="Century Gothic" pitchFamily="34" charset="0"/>
              </a:rPr>
              <a:t>– Педагог дополнительного образования </a:t>
            </a:r>
          </a:p>
          <a:p>
            <a:pPr algn="ctr"/>
            <a:r>
              <a:rPr lang="ru-RU" sz="1600" b="1" dirty="0" smtClean="0">
                <a:latin typeface="Century Gothic" pitchFamily="34" charset="0"/>
              </a:rPr>
              <a:t>Частное образовательное учреждение дополнительного           профессионального образования «Образовательный центр «Открытое образование» (2019)</a:t>
            </a:r>
          </a:p>
          <a:p>
            <a:pPr algn="ctr"/>
            <a:r>
              <a:rPr lang="ru-RU" sz="1600" b="1" dirty="0" smtClean="0">
                <a:latin typeface="Century Gothic" pitchFamily="34" charset="0"/>
              </a:rPr>
              <a:t> Программа </a:t>
            </a:r>
            <a:r>
              <a:rPr lang="ru-RU" sz="1600" i="1" dirty="0" smtClean="0">
                <a:solidFill>
                  <a:srgbClr val="FF0066"/>
                </a:solidFill>
                <a:latin typeface="Century Gothic" pitchFamily="34" charset="0"/>
              </a:rPr>
              <a:t>– Теория, методика и образовательно-воспитательные технологии дошкольного образования при введении и реализации ФГОС ДО</a:t>
            </a:r>
          </a:p>
          <a:p>
            <a:pPr algn="ctr"/>
            <a:endParaRPr lang="ru-RU" sz="1600" i="1" dirty="0" smtClean="0">
              <a:solidFill>
                <a:srgbClr val="FF0066"/>
              </a:solidFill>
              <a:latin typeface="Century Gothic" pitchFamily="34" charset="0"/>
            </a:endParaRPr>
          </a:p>
          <a:p>
            <a:pPr algn="ctr"/>
            <a:endParaRPr lang="ru-RU" sz="1600" i="1" dirty="0" smtClean="0">
              <a:solidFill>
                <a:srgbClr val="FF0066"/>
              </a:solidFill>
              <a:latin typeface="Century Gothic" pitchFamily="34" charset="0"/>
            </a:endParaRPr>
          </a:p>
          <a:p>
            <a:pPr algn="ctr"/>
            <a:endParaRPr lang="ru-RU" sz="2000" i="1" dirty="0" smtClean="0">
              <a:solidFill>
                <a:srgbClr val="FF0066"/>
              </a:solidFill>
              <a:latin typeface="Century Gothic" pitchFamily="34" charset="0"/>
            </a:endParaRPr>
          </a:p>
          <a:p>
            <a:pPr algn="ctr"/>
            <a:endParaRPr lang="ru-RU" b="1" dirty="0" smtClean="0">
              <a:latin typeface="Century Gothic" pitchFamily="34" charset="0"/>
            </a:endParaRPr>
          </a:p>
          <a:p>
            <a:pPr algn="ctr"/>
            <a:endParaRPr lang="ru-RU" i="1" dirty="0" smtClean="0">
              <a:solidFill>
                <a:srgbClr val="FF0066"/>
              </a:solidFill>
              <a:latin typeface="Century Gothic" pitchFamily="34" charset="0"/>
            </a:endParaRPr>
          </a:p>
          <a:p>
            <a:pPr algn="ctr"/>
            <a:endParaRPr lang="ru-RU" i="1" dirty="0" smtClean="0">
              <a:solidFill>
                <a:srgbClr val="FF0066"/>
              </a:solidFill>
              <a:latin typeface="Century Gothic" pitchFamily="34" charset="0"/>
            </a:endParaRPr>
          </a:p>
          <a:p>
            <a:pPr algn="ctr"/>
            <a:endParaRPr lang="ru-RU" i="1" dirty="0" smtClean="0">
              <a:solidFill>
                <a:srgbClr val="FF0066"/>
              </a:solidFill>
              <a:latin typeface="Century Gothic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28596" y="357166"/>
            <a:ext cx="8286808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latin typeface="Century Gothic" pitchFamily="34" charset="0"/>
              </a:rPr>
              <a:t>Дополнительная информация</a:t>
            </a:r>
          </a:p>
          <a:p>
            <a:endParaRPr lang="ru-RU" sz="3600" dirty="0" smtClean="0">
              <a:solidFill>
                <a:schemeClr val="accent6">
                  <a:lumMod val="75000"/>
                </a:schemeClr>
              </a:solidFill>
              <a:latin typeface="Century Gothic" pitchFamily="34" charset="0"/>
            </a:endParaRPr>
          </a:p>
          <a:p>
            <a:endParaRPr lang="ru-RU" sz="3600" dirty="0" smtClean="0">
              <a:solidFill>
                <a:schemeClr val="accent6">
                  <a:lumMod val="75000"/>
                </a:schemeClr>
              </a:solidFill>
              <a:latin typeface="Century Gothic" pitchFamily="34" charset="0"/>
            </a:endParaRPr>
          </a:p>
          <a:p>
            <a:r>
              <a:rPr lang="ru-RU" sz="3600" dirty="0" smtClean="0">
                <a:latin typeface="Century Gothic" pitchFamily="34" charset="0"/>
              </a:rPr>
              <a:t>Навыки работы с ПК: </a:t>
            </a:r>
            <a:r>
              <a:rPr lang="en-US" sz="3600" i="1" dirty="0" smtClean="0">
                <a:solidFill>
                  <a:srgbClr val="FF0066"/>
                </a:solidFill>
                <a:latin typeface="Century Gothic" pitchFamily="34" charset="0"/>
              </a:rPr>
              <a:t>Ms Office, PowerPoint</a:t>
            </a:r>
            <a:r>
              <a:rPr lang="ru-RU" sz="3600" i="1" dirty="0" smtClean="0">
                <a:solidFill>
                  <a:srgbClr val="FF0066"/>
                </a:solidFill>
                <a:latin typeface="Century Gothic" pitchFamily="34" charset="0"/>
              </a:rPr>
              <a:t>, работа с проектами.</a:t>
            </a:r>
          </a:p>
          <a:p>
            <a:endParaRPr lang="ru-RU" sz="3600" dirty="0" smtClean="0">
              <a:solidFill>
                <a:schemeClr val="accent6">
                  <a:lumMod val="75000"/>
                </a:schemeClr>
              </a:solidFill>
              <a:latin typeface="Century Gothic" pitchFamily="34" charset="0"/>
            </a:endParaRPr>
          </a:p>
          <a:p>
            <a:r>
              <a:rPr lang="ru-RU" sz="3600" dirty="0" smtClean="0">
                <a:latin typeface="Century Gothic" pitchFamily="34" charset="0"/>
              </a:rPr>
              <a:t>Интересы, хобби: </a:t>
            </a:r>
            <a:r>
              <a:rPr lang="ru-RU" sz="3600" i="1" dirty="0" smtClean="0">
                <a:solidFill>
                  <a:srgbClr val="FF0066"/>
                </a:solidFill>
                <a:latin typeface="Century Gothic" pitchFamily="34" charset="0"/>
              </a:rPr>
              <a:t>чтение художественной и педагогической литературы, вязание, работа по декорированию приусадебного участка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368412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latin typeface="Century Gothic" pitchFamily="34" charset="0"/>
              </a:rPr>
              <a:t>Участие в педсоветах, семинарах</a:t>
            </a:r>
            <a:br>
              <a:rPr lang="ru-RU" b="1" dirty="0" smtClean="0">
                <a:latin typeface="Century Gothic" pitchFamily="34" charset="0"/>
              </a:rPr>
            </a:br>
            <a:endParaRPr lang="ru-RU" dirty="0"/>
          </a:p>
        </p:txBody>
      </p:sp>
      <p:pic>
        <p:nvPicPr>
          <p:cNvPr id="5" name="Рисунок 4" descr="SDC1021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00034" y="2143116"/>
            <a:ext cx="3474720" cy="26060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SDC1570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20826537">
            <a:off x="6427445" y="983324"/>
            <a:ext cx="2084832" cy="27797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SDC15709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20793806">
            <a:off x="4222694" y="1496815"/>
            <a:ext cx="2143140" cy="27797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 descr="SDC15711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rot="20902244">
            <a:off x="6188095" y="3896628"/>
            <a:ext cx="2084832" cy="27797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latin typeface="Century Gothic" pitchFamily="34" charset="0"/>
              </a:rPr>
              <a:t>Методические разработки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857620" y="1285861"/>
            <a:ext cx="5072098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b="1" dirty="0" smtClean="0">
                <a:latin typeface="Century Gothic" pitchFamily="34" charset="0"/>
              </a:rPr>
              <a:t>«Артикуляционный кубик», «Ветерок», «Мы весёлые матрёшки», «Смешные человечки», «Волшебные точки», «Мы сажаем огород», «Геометрический автобус», « Осенние краски», « Белый цвет» – </a:t>
            </a:r>
            <a:r>
              <a:rPr lang="ru-RU" dirty="0" smtClean="0">
                <a:latin typeface="Century Gothic" pitchFamily="34" charset="0"/>
              </a:rPr>
              <a:t>дидактические игры, сделанные своими руками;</a:t>
            </a:r>
          </a:p>
          <a:p>
            <a:pPr>
              <a:buFont typeface="Arial" pitchFamily="34" charset="0"/>
              <a:buChar char="•"/>
            </a:pPr>
            <a:r>
              <a:rPr lang="ru-RU" dirty="0" smtClean="0">
                <a:latin typeface="Century Gothic" pitchFamily="34" charset="0"/>
              </a:rPr>
              <a:t> </a:t>
            </a:r>
            <a:r>
              <a:rPr lang="ru-RU" b="1" dirty="0" smtClean="0">
                <a:latin typeface="Century Gothic" pitchFamily="34" charset="0"/>
              </a:rPr>
              <a:t>«Игрушки» </a:t>
            </a:r>
            <a:r>
              <a:rPr lang="ru-RU" dirty="0" smtClean="0">
                <a:latin typeface="Century Gothic" pitchFamily="34" charset="0"/>
              </a:rPr>
              <a:t>– занятие в младшей группе;</a:t>
            </a:r>
          </a:p>
          <a:p>
            <a:pPr>
              <a:buFont typeface="Arial" pitchFamily="34" charset="0"/>
              <a:buChar char="•"/>
            </a:pPr>
            <a:r>
              <a:rPr lang="ru-RU" dirty="0" smtClean="0">
                <a:latin typeface="Century Gothic" pitchFamily="34" charset="0"/>
              </a:rPr>
              <a:t> </a:t>
            </a:r>
            <a:r>
              <a:rPr lang="ru-RU" b="1" dirty="0" smtClean="0">
                <a:latin typeface="Century Gothic" pitchFamily="34" charset="0"/>
              </a:rPr>
              <a:t>«Путешествие в страну эмоций» </a:t>
            </a:r>
            <a:r>
              <a:rPr lang="ru-RU" dirty="0" smtClean="0">
                <a:latin typeface="Century Gothic" pitchFamily="34" charset="0"/>
              </a:rPr>
              <a:t>– занятие для детей в средней группе;</a:t>
            </a:r>
          </a:p>
          <a:p>
            <a:pPr>
              <a:buFont typeface="Arial" pitchFamily="34" charset="0"/>
              <a:buChar char="•"/>
            </a:pPr>
            <a:r>
              <a:rPr lang="ru-RU" dirty="0" smtClean="0">
                <a:latin typeface="Century Gothic" pitchFamily="34" charset="0"/>
              </a:rPr>
              <a:t> </a:t>
            </a:r>
            <a:r>
              <a:rPr lang="ru-RU" b="1" dirty="0" smtClean="0">
                <a:latin typeface="Century Gothic" pitchFamily="34" charset="0"/>
              </a:rPr>
              <a:t>«Навстречу звёздам» </a:t>
            </a:r>
            <a:r>
              <a:rPr lang="ru-RU" dirty="0" smtClean="0">
                <a:latin typeface="Century Gothic" pitchFamily="34" charset="0"/>
              </a:rPr>
              <a:t>– занятие в старшей группе по познавательному развитию;</a:t>
            </a:r>
          </a:p>
          <a:p>
            <a:pPr>
              <a:buFont typeface="Arial" pitchFamily="34" charset="0"/>
              <a:buChar char="•"/>
            </a:pPr>
            <a:r>
              <a:rPr lang="ru-RU" b="1" dirty="0" smtClean="0">
                <a:latin typeface="Century Gothic" pitchFamily="34" charset="0"/>
              </a:rPr>
              <a:t> «Юные волшебники» </a:t>
            </a:r>
            <a:r>
              <a:rPr lang="ru-RU" dirty="0" smtClean="0">
                <a:latin typeface="Century Gothic" pitchFamily="34" charset="0"/>
              </a:rPr>
              <a:t>– интегрированное занятие в старшей группе;</a:t>
            </a:r>
          </a:p>
          <a:p>
            <a:pPr>
              <a:buFont typeface="Arial" pitchFamily="34" charset="0"/>
              <a:buChar char="•"/>
            </a:pPr>
            <a:r>
              <a:rPr lang="ru-RU" dirty="0" smtClean="0">
                <a:latin typeface="Century Gothic" pitchFamily="34" charset="0"/>
              </a:rPr>
              <a:t> </a:t>
            </a:r>
            <a:r>
              <a:rPr lang="ru-RU" b="1" dirty="0" smtClean="0">
                <a:latin typeface="Century Gothic" pitchFamily="34" charset="0"/>
              </a:rPr>
              <a:t>«Забавные кляксы» </a:t>
            </a:r>
            <a:r>
              <a:rPr lang="ru-RU" dirty="0" smtClean="0">
                <a:latin typeface="Century Gothic" pitchFamily="34" charset="0"/>
              </a:rPr>
              <a:t>– нетрадиционные техники в изобразительной деятельности в старшей группе;</a:t>
            </a:r>
          </a:p>
        </p:txBody>
      </p:sp>
      <p:pic>
        <p:nvPicPr>
          <p:cNvPr id="6" name="Рисунок 5" descr="SAM_097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28596" y="4000504"/>
            <a:ext cx="3415284" cy="22768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SDC1371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00034" y="1357298"/>
            <a:ext cx="3127248" cy="23454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latin typeface="Century Gothic" pitchFamily="34" charset="0"/>
              </a:rPr>
              <a:t>Разработка сценариев </a:t>
            </a:r>
            <a:br>
              <a:rPr lang="ru-RU" b="1" dirty="0" smtClean="0">
                <a:latin typeface="Century Gothic" pitchFamily="34" charset="0"/>
              </a:rPr>
            </a:br>
            <a:r>
              <a:rPr lang="ru-RU" b="1" dirty="0" smtClean="0">
                <a:latin typeface="Century Gothic" pitchFamily="34" charset="0"/>
              </a:rPr>
              <a:t>и участие в праздниках</a:t>
            </a:r>
            <a:br>
              <a:rPr lang="ru-RU" b="1" dirty="0" smtClean="0">
                <a:latin typeface="Century Gothic" pitchFamily="34" charset="0"/>
              </a:rPr>
            </a:br>
            <a:endParaRPr lang="ru-RU" dirty="0"/>
          </a:p>
        </p:txBody>
      </p:sp>
      <p:pic>
        <p:nvPicPr>
          <p:cNvPr id="8" name="Рисунок 7" descr="SDC1007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71472" y="1500174"/>
            <a:ext cx="2084832" cy="27797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 descr="SDC1020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143240" y="1500174"/>
            <a:ext cx="2779776" cy="20848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 descr="SDC11069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28596" y="4500570"/>
            <a:ext cx="2779776" cy="20848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 descr="SDC11851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429388" y="1285860"/>
            <a:ext cx="2084832" cy="27797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Рисунок 11" descr="SDC11993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500430" y="3786190"/>
            <a:ext cx="2084832" cy="27797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Рисунок 12" descr="SDC14362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6143636" y="4429132"/>
            <a:ext cx="2779776" cy="20848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latin typeface="Century Gothic" pitchFamily="34" charset="0"/>
              </a:rPr>
              <a:t>Работа с родителями</a:t>
            </a:r>
            <a:br>
              <a:rPr lang="ru-RU" b="1" dirty="0" smtClean="0">
                <a:latin typeface="Century Gothic" pitchFamily="34" charset="0"/>
              </a:rPr>
            </a:b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286248" y="610136"/>
            <a:ext cx="4572000" cy="6247864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000" dirty="0" smtClean="0">
                <a:latin typeface="Century Gothic" pitchFamily="34" charset="0"/>
              </a:rPr>
              <a:t>Родительские собрания на тему:</a:t>
            </a:r>
          </a:p>
          <a:p>
            <a:pPr>
              <a:buFont typeface="Arial" pitchFamily="34" charset="0"/>
              <a:buChar char="•"/>
            </a:pPr>
            <a:r>
              <a:rPr lang="ru-RU" sz="2000" dirty="0" smtClean="0">
                <a:latin typeface="Century Gothic" pitchFamily="34" charset="0"/>
              </a:rPr>
              <a:t> «Особенности развития детей 2-3 лет»;</a:t>
            </a:r>
          </a:p>
          <a:p>
            <a:pPr>
              <a:buFont typeface="Arial" pitchFamily="34" charset="0"/>
              <a:buChar char="•"/>
            </a:pPr>
            <a:r>
              <a:rPr lang="ru-RU" sz="2000" dirty="0" smtClean="0">
                <a:latin typeface="Century Gothic" pitchFamily="34" charset="0"/>
              </a:rPr>
              <a:t> «Игрушки в жизни ребенка»;</a:t>
            </a:r>
          </a:p>
          <a:p>
            <a:pPr>
              <a:buFont typeface="Arial" pitchFamily="34" charset="0"/>
              <a:buChar char="•"/>
            </a:pPr>
            <a:r>
              <a:rPr lang="ru-RU" sz="2000" dirty="0" smtClean="0">
                <a:latin typeface="Century Gothic" pitchFamily="34" charset="0"/>
              </a:rPr>
              <a:t> «Капризы и упрямство»;</a:t>
            </a:r>
          </a:p>
          <a:p>
            <a:pPr>
              <a:buFont typeface="Arial" pitchFamily="34" charset="0"/>
              <a:buChar char="•"/>
            </a:pPr>
            <a:r>
              <a:rPr lang="ru-RU" sz="2000" dirty="0" smtClean="0">
                <a:latin typeface="Century Gothic" pitchFamily="34" charset="0"/>
              </a:rPr>
              <a:t> «Что такое самостоятельность»;</a:t>
            </a:r>
          </a:p>
          <a:p>
            <a:pPr>
              <a:buFont typeface="Arial" pitchFamily="34" charset="0"/>
              <a:buChar char="•"/>
            </a:pPr>
            <a:r>
              <a:rPr lang="ru-RU" sz="2000" dirty="0" smtClean="0">
                <a:latin typeface="Century Gothic" pitchFamily="34" charset="0"/>
              </a:rPr>
              <a:t> «Задачи воспитания и обучения на год»;</a:t>
            </a:r>
          </a:p>
          <a:p>
            <a:pPr>
              <a:buFont typeface="Arial" pitchFamily="34" charset="0"/>
              <a:buChar char="•"/>
            </a:pPr>
            <a:r>
              <a:rPr lang="ru-RU" sz="2000" dirty="0" smtClean="0">
                <a:latin typeface="Century Gothic" pitchFamily="34" charset="0"/>
              </a:rPr>
              <a:t> «Использование элементов русского народного фольклора в обучении детей»;</a:t>
            </a:r>
          </a:p>
          <a:p>
            <a:pPr>
              <a:buFont typeface="Arial" pitchFamily="34" charset="0"/>
              <a:buChar char="•"/>
            </a:pPr>
            <a:r>
              <a:rPr lang="ru-RU" sz="2000" dirty="0" smtClean="0">
                <a:latin typeface="Century Gothic" pitchFamily="34" charset="0"/>
              </a:rPr>
              <a:t> «Учимся играя»;</a:t>
            </a:r>
          </a:p>
          <a:p>
            <a:pPr>
              <a:buFont typeface="Arial" pitchFamily="34" charset="0"/>
              <a:buChar char="•"/>
            </a:pPr>
            <a:r>
              <a:rPr lang="ru-RU" sz="2000" dirty="0" smtClean="0">
                <a:latin typeface="Century Gothic" pitchFamily="34" charset="0"/>
              </a:rPr>
              <a:t> «Индивидуальный подход к ребенку»;</a:t>
            </a:r>
          </a:p>
          <a:p>
            <a:pPr>
              <a:buFont typeface="Arial" pitchFamily="34" charset="0"/>
              <a:buChar char="•"/>
            </a:pPr>
            <a:r>
              <a:rPr lang="ru-RU" sz="2000" dirty="0" smtClean="0">
                <a:latin typeface="Century Gothic" pitchFamily="34" charset="0"/>
              </a:rPr>
              <a:t> «Родителям о ФГОС»;</a:t>
            </a:r>
          </a:p>
          <a:p>
            <a:pPr>
              <a:buFont typeface="Arial" pitchFamily="34" charset="0"/>
              <a:buChar char="•"/>
            </a:pPr>
            <a:r>
              <a:rPr lang="ru-RU" sz="2000" dirty="0" smtClean="0">
                <a:latin typeface="Century Gothic" pitchFamily="34" charset="0"/>
              </a:rPr>
              <a:t> «Как отвечать на детские вопросы»;</a:t>
            </a:r>
          </a:p>
          <a:p>
            <a:pPr>
              <a:buFont typeface="Arial" pitchFamily="34" charset="0"/>
              <a:buChar char="•"/>
            </a:pPr>
            <a:r>
              <a:rPr lang="ru-RU" sz="2000" dirty="0" smtClean="0">
                <a:latin typeface="Century Gothic" pitchFamily="34" charset="0"/>
              </a:rPr>
              <a:t> «Ваш ребенок идет в школу»;</a:t>
            </a:r>
          </a:p>
          <a:p>
            <a:pPr>
              <a:buFont typeface="Arial" pitchFamily="34" charset="0"/>
              <a:buChar char="•"/>
            </a:pPr>
            <a:r>
              <a:rPr lang="ru-RU" sz="2000" dirty="0" smtClean="0">
                <a:latin typeface="Century Gothic" pitchFamily="34" charset="0"/>
              </a:rPr>
              <a:t> «Вот и стали мы на год взрослее»</a:t>
            </a:r>
          </a:p>
        </p:txBody>
      </p:sp>
      <p:pic>
        <p:nvPicPr>
          <p:cNvPr id="6" name="Рисунок 5" descr="SDC1323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28596" y="1214422"/>
            <a:ext cx="3127248" cy="23454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SDC15327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28596" y="4000504"/>
            <a:ext cx="3127248" cy="23454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296974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latin typeface="Century Gothic" pitchFamily="34" charset="0"/>
              </a:rPr>
              <a:t>Оформительская деятельность</a:t>
            </a:r>
            <a:r>
              <a:rPr lang="ru-RU" sz="5400" b="1" dirty="0" smtClean="0">
                <a:latin typeface="Century Gothic" pitchFamily="34" charset="0"/>
              </a:rPr>
              <a:t/>
            </a:r>
            <a:br>
              <a:rPr lang="ru-RU" sz="5400" b="1" dirty="0" smtClean="0">
                <a:latin typeface="Century Gothic" pitchFamily="34" charset="0"/>
              </a:rPr>
            </a:br>
            <a:endParaRPr lang="ru-RU" dirty="0"/>
          </a:p>
        </p:txBody>
      </p:sp>
      <p:pic>
        <p:nvPicPr>
          <p:cNvPr id="4" name="Рисунок 3" descr="пазлы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28596" y="1142984"/>
            <a:ext cx="2487168" cy="18653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шары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715140" y="642918"/>
            <a:ext cx="2114093" cy="281879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сказка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286512" y="4643446"/>
            <a:ext cx="2643206" cy="18653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 descr="P1150232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143240" y="1285860"/>
            <a:ext cx="2984602" cy="198973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 descr="SDC12075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85720" y="4500570"/>
            <a:ext cx="2779776" cy="20848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 descr="SDC15142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3286116" y="4143380"/>
            <a:ext cx="2779776" cy="20848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242</TotalTime>
  <Words>468</Words>
  <Application>Microsoft Office PowerPoint</Application>
  <PresentationFormat>Экран (4:3)</PresentationFormat>
  <Paragraphs>76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Слайд 1</vt:lpstr>
      <vt:lpstr>Слайд 2</vt:lpstr>
      <vt:lpstr>Слайд 3</vt:lpstr>
      <vt:lpstr>Слайд 4</vt:lpstr>
      <vt:lpstr>Участие в педсоветах, семинарах </vt:lpstr>
      <vt:lpstr>Методические разработки</vt:lpstr>
      <vt:lpstr>Разработка сценариев  и участие в праздниках </vt:lpstr>
      <vt:lpstr>Работа с родителями </vt:lpstr>
      <vt:lpstr>Оформительская деятельность </vt:lpstr>
      <vt:lpstr>Успехи воспитанников </vt:lpstr>
      <vt:lpstr>Личные достижения </vt:lpstr>
      <vt:lpstr>Благодарность родителей</vt:lpstr>
      <vt:lpstr>    Личные достижения  Грамота  отдела образования  администрации Сонковского р-на (Приказ №36 от 27.08.2012г.)  Диплом победителя районного конкурса педагогического мастерства от 28.02.2014г. Диплом II степени за участие в муниципальном конкурсе «Мой лучший урок» от 17.02.2013г. Диплом победителя в международном конкурсе поделок «Шкатулка талантов» от 12.09.2015г. Сертификат участника в конкурсе методических работ на образовательном портале «Учись, учись» от 9.09.2015г. Благодарности МДОУ «Детский сад №1» : Приказ №9 от 09.03.2011г.; Приказ №3 от 11.03.2013г. ; Приказ «6 от 25.02.2014г.; Приказ №8 от 24.03.2014г. ; Приказ №14 от 26.09.2014г. ; Приказ №11 от 10.02.2015г.  Благодарность Главы Сонковского района  от 24.08.2016  №125-рг Диплом Iместо  в международном творческом образовательном конкурсе « Ярмарка талантов» декабрь 2017г. Диплом I степени за участие в муниципальном  профессиональном конкурсе «Мой лучший урок»  от 27.03.2017г. Благодарственное письмо от председателя территориальной избирательной комиссии Сонковского района  март 2018г. Диплом победителя муниципального профессионального конкурса «Моя лучшая методическая разработка»  от 23.04.2018  № 33 Грамота от заведующей РОО от 27.09.2018г. № 53    </vt:lpstr>
      <vt:lpstr>Слайд 14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Сиреневая фантазия</dc:title>
  <dc:creator>Татьяна</dc:creator>
  <cp:lastModifiedBy>USER</cp:lastModifiedBy>
  <cp:revision>30</cp:revision>
  <dcterms:created xsi:type="dcterms:W3CDTF">2015-03-01T14:26:54Z</dcterms:created>
  <dcterms:modified xsi:type="dcterms:W3CDTF">2019-03-04T11:18:15Z</dcterms:modified>
</cp:coreProperties>
</file>